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4" r:id="rId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431512-F237-4DDA-9905-508E1E0047D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179A2CB-8ADC-482F-BA40-D7BE8150F868}">
      <dgm:prSet custT="1"/>
      <dgm:spPr/>
      <dgm:t>
        <a:bodyPr/>
        <a:lstStyle/>
        <a:p>
          <a:r>
            <a:rPr lang="en-US" sz="1400" b="1" dirty="0"/>
            <a:t>Title of Study: </a:t>
          </a:r>
          <a:r>
            <a:rPr lang="en-US" sz="1400" b="0" i="0" dirty="0"/>
            <a:t>A worldwide approach to improve management for families with Hereditary Diffuse Gastric Cancer (HDGC)</a:t>
          </a:r>
          <a:endParaRPr lang="en-US" sz="1400" b="1" dirty="0"/>
        </a:p>
      </dgm:t>
    </dgm:pt>
    <dgm:pt modelId="{D7CC3597-56B5-430D-A6FA-292A08BEC7E4}" type="parTrans" cxnId="{EF395583-C6B3-4126-A201-E2037F84FF8C}">
      <dgm:prSet/>
      <dgm:spPr/>
      <dgm:t>
        <a:bodyPr/>
        <a:lstStyle/>
        <a:p>
          <a:endParaRPr lang="en-US"/>
        </a:p>
      </dgm:t>
    </dgm:pt>
    <dgm:pt modelId="{FE7C5B1B-7F33-4A48-A471-C669BFF115EF}" type="sibTrans" cxnId="{EF395583-C6B3-4126-A201-E2037F84FF8C}">
      <dgm:prSet/>
      <dgm:spPr/>
      <dgm:t>
        <a:bodyPr/>
        <a:lstStyle/>
        <a:p>
          <a:endParaRPr lang="en-US"/>
        </a:p>
      </dgm:t>
    </dgm:pt>
    <dgm:pt modelId="{EA2F780F-BCB5-4295-907C-7506BCC6956A}">
      <dgm:prSet custT="1"/>
      <dgm:spPr/>
      <dgm:t>
        <a:bodyPr/>
        <a:lstStyle/>
        <a:p>
          <a:r>
            <a:rPr lang="en-US" sz="1400" b="1" dirty="0"/>
            <a:t>Lead Institution(s): </a:t>
          </a:r>
          <a:r>
            <a:rPr lang="en-US" sz="1400" b="0" dirty="0"/>
            <a:t>i3S - </a:t>
          </a:r>
          <a:r>
            <a:rPr lang="pt-BR" sz="1400" b="0" i="0" dirty="0"/>
            <a:t>INSTITUTO DE INVESTIGACAO E INOVACAO EM SAUDE DA UNIVERSIDADE DO PORTO</a:t>
          </a:r>
          <a:endParaRPr lang="en-US" sz="1400" b="0" dirty="0"/>
        </a:p>
      </dgm:t>
    </dgm:pt>
    <dgm:pt modelId="{FA920194-5002-492D-B7B4-C5B232B704E9}" type="parTrans" cxnId="{9357BC52-F8E1-4B32-A930-01BD18F89F95}">
      <dgm:prSet/>
      <dgm:spPr/>
      <dgm:t>
        <a:bodyPr/>
        <a:lstStyle/>
        <a:p>
          <a:endParaRPr lang="en-US"/>
        </a:p>
      </dgm:t>
    </dgm:pt>
    <dgm:pt modelId="{61E6B164-9F5F-4C05-9EFE-E92553DF5455}" type="sibTrans" cxnId="{9357BC52-F8E1-4B32-A930-01BD18F89F95}">
      <dgm:prSet/>
      <dgm:spPr/>
      <dgm:t>
        <a:bodyPr/>
        <a:lstStyle/>
        <a:p>
          <a:endParaRPr lang="en-US"/>
        </a:p>
      </dgm:t>
    </dgm:pt>
    <dgm:pt modelId="{9498C96D-1AE9-4745-811E-AAC594CC0B63}">
      <dgm:prSet custT="1"/>
      <dgm:spPr/>
      <dgm:t>
        <a:bodyPr/>
        <a:lstStyle/>
        <a:p>
          <a:r>
            <a:rPr lang="en-US" sz="1400" b="1" dirty="0"/>
            <a:t>Principal Investigator(s): </a:t>
          </a:r>
          <a:r>
            <a:rPr lang="en-US" sz="1400" b="0" dirty="0"/>
            <a:t>Prof. Carla Oliveira</a:t>
          </a:r>
        </a:p>
      </dgm:t>
    </dgm:pt>
    <dgm:pt modelId="{7205C1BC-BEA6-4980-9F8D-2459343A0014}" type="parTrans" cxnId="{FD5DD8B7-CCE5-4C39-A2B5-82FA835FFAEC}">
      <dgm:prSet/>
      <dgm:spPr/>
      <dgm:t>
        <a:bodyPr/>
        <a:lstStyle/>
        <a:p>
          <a:endParaRPr lang="en-US"/>
        </a:p>
      </dgm:t>
    </dgm:pt>
    <dgm:pt modelId="{100C7DB5-EE69-455E-9271-4011F841CEBB}" type="sibTrans" cxnId="{FD5DD8B7-CCE5-4C39-A2B5-82FA835FFAEC}">
      <dgm:prSet/>
      <dgm:spPr/>
      <dgm:t>
        <a:bodyPr/>
        <a:lstStyle/>
        <a:p>
          <a:endParaRPr lang="en-US"/>
        </a:p>
      </dgm:t>
    </dgm:pt>
    <dgm:pt modelId="{0CD038FE-7530-4A40-ABF5-4461E6BFC31B}">
      <dgm:prSet custT="1"/>
      <dgm:spPr/>
      <dgm:t>
        <a:bodyPr/>
        <a:lstStyle/>
        <a:p>
          <a:r>
            <a:rPr lang="en-US" sz="1400" b="1" dirty="0"/>
            <a:t>Contact Email (optional): </a:t>
          </a:r>
          <a:r>
            <a:rPr lang="en-US" sz="1400" b="0" dirty="0"/>
            <a:t>carlaol@i3s.up.pt; jpelaezsolverd@outlook.com</a:t>
          </a:r>
        </a:p>
      </dgm:t>
    </dgm:pt>
    <dgm:pt modelId="{A59E14C3-4FCC-4700-83E9-A31FA8D96B23}" type="parTrans" cxnId="{EAE89B13-B3E2-4750-8B4C-FBF0243925B8}">
      <dgm:prSet/>
      <dgm:spPr/>
      <dgm:t>
        <a:bodyPr/>
        <a:lstStyle/>
        <a:p>
          <a:endParaRPr lang="en-US"/>
        </a:p>
      </dgm:t>
    </dgm:pt>
    <dgm:pt modelId="{D64578D4-18F7-4243-B108-2C06616B524D}" type="sibTrans" cxnId="{EAE89B13-B3E2-4750-8B4C-FBF0243925B8}">
      <dgm:prSet/>
      <dgm:spPr/>
      <dgm:t>
        <a:bodyPr/>
        <a:lstStyle/>
        <a:p>
          <a:endParaRPr lang="en-US"/>
        </a:p>
      </dgm:t>
    </dgm:pt>
    <dgm:pt modelId="{420C4F22-13FE-4D16-9E70-58D3675C4588}">
      <dgm:prSet custT="1"/>
      <dgm:spPr/>
      <dgm:t>
        <a:bodyPr/>
        <a:lstStyle/>
        <a:p>
          <a:r>
            <a:rPr lang="en-US" sz="1400" b="1" dirty="0"/>
            <a:t>Background: </a:t>
          </a:r>
          <a:r>
            <a:rPr lang="en-US" sz="1400" b="0" i="1" dirty="0"/>
            <a:t>(Brief context or problem)</a:t>
          </a:r>
          <a:r>
            <a:rPr lang="en-US" sz="1400" dirty="0"/>
            <a:t> Different phenotypic presentations may occur at different frequencies in families carrying </a:t>
          </a:r>
          <a:r>
            <a:rPr lang="en-US" sz="1400" i="1" dirty="0"/>
            <a:t>CDH1</a:t>
          </a:r>
          <a:r>
            <a:rPr lang="en-US" sz="1400" dirty="0"/>
            <a:t> pathogenic or likely pathogenic variants, influenced by geographic origin, environmental exposures, and modifier genetic factors (Garcia-Pelaez et al., Lancet Oncology 2023); limited genotype-phenotype associations on </a:t>
          </a:r>
          <a:r>
            <a:rPr lang="en-US" sz="1400" i="1" dirty="0"/>
            <a:t>CDH1</a:t>
          </a:r>
          <a:r>
            <a:rPr lang="en-US" sz="1400" dirty="0"/>
            <a:t> germline variant carriers with scarce clinical information and restricted to a specific geographic region are currently available jeopardizing clinical criteria design and management of families</a:t>
          </a:r>
          <a:endParaRPr lang="en-US" sz="1400" b="0" i="1" dirty="0"/>
        </a:p>
      </dgm:t>
    </dgm:pt>
    <dgm:pt modelId="{E8E09B6B-664F-4591-BE16-FFDBE8385F09}" type="parTrans" cxnId="{7FDE5B77-BB45-4813-8B64-CB69E4BB02FA}">
      <dgm:prSet/>
      <dgm:spPr/>
      <dgm:t>
        <a:bodyPr/>
        <a:lstStyle/>
        <a:p>
          <a:endParaRPr lang="en-US"/>
        </a:p>
      </dgm:t>
    </dgm:pt>
    <dgm:pt modelId="{C73958F9-D5E4-4095-9017-5C13EC36CFC1}" type="sibTrans" cxnId="{7FDE5B77-BB45-4813-8B64-CB69E4BB02FA}">
      <dgm:prSet/>
      <dgm:spPr/>
      <dgm:t>
        <a:bodyPr/>
        <a:lstStyle/>
        <a:p>
          <a:endParaRPr lang="en-US"/>
        </a:p>
      </dgm:t>
    </dgm:pt>
    <dgm:pt modelId="{AC86E761-AA6D-4DA7-9D0B-022326212938}" type="pres">
      <dgm:prSet presAssocID="{87431512-F237-4DDA-9905-508E1E0047D4}" presName="vert0" presStyleCnt="0">
        <dgm:presLayoutVars>
          <dgm:dir/>
          <dgm:animOne val="branch"/>
          <dgm:animLvl val="lvl"/>
        </dgm:presLayoutVars>
      </dgm:prSet>
      <dgm:spPr/>
    </dgm:pt>
    <dgm:pt modelId="{61857DB9-8494-4E41-8D44-53747E22E7DE}" type="pres">
      <dgm:prSet presAssocID="{7179A2CB-8ADC-482F-BA40-D7BE8150F868}" presName="thickLine" presStyleLbl="alignNode1" presStyleIdx="0" presStyleCnt="5"/>
      <dgm:spPr/>
    </dgm:pt>
    <dgm:pt modelId="{66107766-3B27-4749-984C-6D01FEDAFD19}" type="pres">
      <dgm:prSet presAssocID="{7179A2CB-8ADC-482F-BA40-D7BE8150F868}" presName="horz1" presStyleCnt="0"/>
      <dgm:spPr/>
    </dgm:pt>
    <dgm:pt modelId="{89146EFB-83DF-43E0-BA6A-618D929E5A1E}" type="pres">
      <dgm:prSet presAssocID="{7179A2CB-8ADC-482F-BA40-D7BE8150F868}" presName="tx1" presStyleLbl="revTx" presStyleIdx="0" presStyleCnt="5"/>
      <dgm:spPr/>
    </dgm:pt>
    <dgm:pt modelId="{9B16D30C-9EDC-4969-AB31-DAB65F482BE8}" type="pres">
      <dgm:prSet presAssocID="{7179A2CB-8ADC-482F-BA40-D7BE8150F868}" presName="vert1" presStyleCnt="0"/>
      <dgm:spPr/>
    </dgm:pt>
    <dgm:pt modelId="{30E50171-31D3-4C98-980F-70C1875CA57E}" type="pres">
      <dgm:prSet presAssocID="{EA2F780F-BCB5-4295-907C-7506BCC6956A}" presName="thickLine" presStyleLbl="alignNode1" presStyleIdx="1" presStyleCnt="5"/>
      <dgm:spPr/>
    </dgm:pt>
    <dgm:pt modelId="{F74C4216-228E-436F-B480-2323F9D4197B}" type="pres">
      <dgm:prSet presAssocID="{EA2F780F-BCB5-4295-907C-7506BCC6956A}" presName="horz1" presStyleCnt="0"/>
      <dgm:spPr/>
    </dgm:pt>
    <dgm:pt modelId="{D4D60ED3-AA83-4A99-8D7A-DA073CF6674C}" type="pres">
      <dgm:prSet presAssocID="{EA2F780F-BCB5-4295-907C-7506BCC6956A}" presName="tx1" presStyleLbl="revTx" presStyleIdx="1" presStyleCnt="5"/>
      <dgm:spPr/>
    </dgm:pt>
    <dgm:pt modelId="{3C9FA633-3031-4F45-AEE5-0DFC66652274}" type="pres">
      <dgm:prSet presAssocID="{EA2F780F-BCB5-4295-907C-7506BCC6956A}" presName="vert1" presStyleCnt="0"/>
      <dgm:spPr/>
    </dgm:pt>
    <dgm:pt modelId="{DFFA3ED1-B468-4821-8E24-E1B338CC8755}" type="pres">
      <dgm:prSet presAssocID="{9498C96D-1AE9-4745-811E-AAC594CC0B63}" presName="thickLine" presStyleLbl="alignNode1" presStyleIdx="2" presStyleCnt="5"/>
      <dgm:spPr/>
    </dgm:pt>
    <dgm:pt modelId="{9BF5217B-C05A-410A-873A-1D2591DB5002}" type="pres">
      <dgm:prSet presAssocID="{9498C96D-1AE9-4745-811E-AAC594CC0B63}" presName="horz1" presStyleCnt="0"/>
      <dgm:spPr/>
    </dgm:pt>
    <dgm:pt modelId="{AB1615F8-04CB-4052-A783-3EE2EA0AEED0}" type="pres">
      <dgm:prSet presAssocID="{9498C96D-1AE9-4745-811E-AAC594CC0B63}" presName="tx1" presStyleLbl="revTx" presStyleIdx="2" presStyleCnt="5"/>
      <dgm:spPr/>
    </dgm:pt>
    <dgm:pt modelId="{6C413CD0-D282-48F7-BF27-879512714CB7}" type="pres">
      <dgm:prSet presAssocID="{9498C96D-1AE9-4745-811E-AAC594CC0B63}" presName="vert1" presStyleCnt="0"/>
      <dgm:spPr/>
    </dgm:pt>
    <dgm:pt modelId="{439C1F39-35F1-4539-BE98-4DE9569A28FC}" type="pres">
      <dgm:prSet presAssocID="{0CD038FE-7530-4A40-ABF5-4461E6BFC31B}" presName="thickLine" presStyleLbl="alignNode1" presStyleIdx="3" presStyleCnt="5"/>
      <dgm:spPr/>
    </dgm:pt>
    <dgm:pt modelId="{92623DAD-70A6-400C-849B-AFF720115D2F}" type="pres">
      <dgm:prSet presAssocID="{0CD038FE-7530-4A40-ABF5-4461E6BFC31B}" presName="horz1" presStyleCnt="0"/>
      <dgm:spPr/>
    </dgm:pt>
    <dgm:pt modelId="{A72A8E9B-CD82-49E0-9448-168E0C93795A}" type="pres">
      <dgm:prSet presAssocID="{0CD038FE-7530-4A40-ABF5-4461E6BFC31B}" presName="tx1" presStyleLbl="revTx" presStyleIdx="3" presStyleCnt="5"/>
      <dgm:spPr/>
    </dgm:pt>
    <dgm:pt modelId="{E959E55F-635A-4406-9653-2AB7E19CCF1F}" type="pres">
      <dgm:prSet presAssocID="{0CD038FE-7530-4A40-ABF5-4461E6BFC31B}" presName="vert1" presStyleCnt="0"/>
      <dgm:spPr/>
    </dgm:pt>
    <dgm:pt modelId="{0B2D61C4-EEAB-4BAC-BAF6-BACB5840FE93}" type="pres">
      <dgm:prSet presAssocID="{420C4F22-13FE-4D16-9E70-58D3675C4588}" presName="thickLine" presStyleLbl="alignNode1" presStyleIdx="4" presStyleCnt="5"/>
      <dgm:spPr/>
    </dgm:pt>
    <dgm:pt modelId="{89741432-856B-46DE-9BCD-36A91FAF6C74}" type="pres">
      <dgm:prSet presAssocID="{420C4F22-13FE-4D16-9E70-58D3675C4588}" presName="horz1" presStyleCnt="0"/>
      <dgm:spPr/>
    </dgm:pt>
    <dgm:pt modelId="{8274B4B0-0128-41D7-9BFD-AB847BCABE7F}" type="pres">
      <dgm:prSet presAssocID="{420C4F22-13FE-4D16-9E70-58D3675C4588}" presName="tx1" presStyleLbl="revTx" presStyleIdx="4" presStyleCnt="5"/>
      <dgm:spPr/>
    </dgm:pt>
    <dgm:pt modelId="{AB2504E4-87BD-4542-8D52-55DD54DBEAC6}" type="pres">
      <dgm:prSet presAssocID="{420C4F22-13FE-4D16-9E70-58D3675C4588}" presName="vert1" presStyleCnt="0"/>
      <dgm:spPr/>
    </dgm:pt>
  </dgm:ptLst>
  <dgm:cxnLst>
    <dgm:cxn modelId="{EAE89B13-B3E2-4750-8B4C-FBF0243925B8}" srcId="{87431512-F237-4DDA-9905-508E1E0047D4}" destId="{0CD038FE-7530-4A40-ABF5-4461E6BFC31B}" srcOrd="3" destOrd="0" parTransId="{A59E14C3-4FCC-4700-83E9-A31FA8D96B23}" sibTransId="{D64578D4-18F7-4243-B108-2C06616B524D}"/>
    <dgm:cxn modelId="{3B50C714-8D0B-4718-A3EC-ED749F9575BC}" type="presOf" srcId="{0CD038FE-7530-4A40-ABF5-4461E6BFC31B}" destId="{A72A8E9B-CD82-49E0-9448-168E0C93795A}" srcOrd="0" destOrd="0" presId="urn:microsoft.com/office/officeart/2008/layout/LinedList"/>
    <dgm:cxn modelId="{4752B518-2771-46D0-B404-93B4BBC763BA}" type="presOf" srcId="{EA2F780F-BCB5-4295-907C-7506BCC6956A}" destId="{D4D60ED3-AA83-4A99-8D7A-DA073CF6674C}" srcOrd="0" destOrd="0" presId="urn:microsoft.com/office/officeart/2008/layout/LinedList"/>
    <dgm:cxn modelId="{9DE7733F-2831-451B-9B51-6DD175E73F1B}" type="presOf" srcId="{420C4F22-13FE-4D16-9E70-58D3675C4588}" destId="{8274B4B0-0128-41D7-9BFD-AB847BCABE7F}" srcOrd="0" destOrd="0" presId="urn:microsoft.com/office/officeart/2008/layout/LinedList"/>
    <dgm:cxn modelId="{9357BC52-F8E1-4B32-A930-01BD18F89F95}" srcId="{87431512-F237-4DDA-9905-508E1E0047D4}" destId="{EA2F780F-BCB5-4295-907C-7506BCC6956A}" srcOrd="1" destOrd="0" parTransId="{FA920194-5002-492D-B7B4-C5B232B704E9}" sibTransId="{61E6B164-9F5F-4C05-9EFE-E92553DF5455}"/>
    <dgm:cxn modelId="{CF7EE452-AAD9-4027-BD3D-44FF4C147CE1}" type="presOf" srcId="{9498C96D-1AE9-4745-811E-AAC594CC0B63}" destId="{AB1615F8-04CB-4052-A783-3EE2EA0AEED0}" srcOrd="0" destOrd="0" presId="urn:microsoft.com/office/officeart/2008/layout/LinedList"/>
    <dgm:cxn modelId="{7FDE5B77-BB45-4813-8B64-CB69E4BB02FA}" srcId="{87431512-F237-4DDA-9905-508E1E0047D4}" destId="{420C4F22-13FE-4D16-9E70-58D3675C4588}" srcOrd="4" destOrd="0" parTransId="{E8E09B6B-664F-4591-BE16-FFDBE8385F09}" sibTransId="{C73958F9-D5E4-4095-9017-5C13EC36CFC1}"/>
    <dgm:cxn modelId="{EF395583-C6B3-4126-A201-E2037F84FF8C}" srcId="{87431512-F237-4DDA-9905-508E1E0047D4}" destId="{7179A2CB-8ADC-482F-BA40-D7BE8150F868}" srcOrd="0" destOrd="0" parTransId="{D7CC3597-56B5-430D-A6FA-292A08BEC7E4}" sibTransId="{FE7C5B1B-7F33-4A48-A471-C669BFF115EF}"/>
    <dgm:cxn modelId="{AD171992-05A4-40D4-ABF9-28F25B64BDE9}" type="presOf" srcId="{87431512-F237-4DDA-9905-508E1E0047D4}" destId="{AC86E761-AA6D-4DA7-9D0B-022326212938}" srcOrd="0" destOrd="0" presId="urn:microsoft.com/office/officeart/2008/layout/LinedList"/>
    <dgm:cxn modelId="{FD5DD8B7-CCE5-4C39-A2B5-82FA835FFAEC}" srcId="{87431512-F237-4DDA-9905-508E1E0047D4}" destId="{9498C96D-1AE9-4745-811E-AAC594CC0B63}" srcOrd="2" destOrd="0" parTransId="{7205C1BC-BEA6-4980-9F8D-2459343A0014}" sibTransId="{100C7DB5-EE69-455E-9271-4011F841CEBB}"/>
    <dgm:cxn modelId="{142C42F7-D284-48F3-9620-F6E6D50506CF}" type="presOf" srcId="{7179A2CB-8ADC-482F-BA40-D7BE8150F868}" destId="{89146EFB-83DF-43E0-BA6A-618D929E5A1E}" srcOrd="0" destOrd="0" presId="urn:microsoft.com/office/officeart/2008/layout/LinedList"/>
    <dgm:cxn modelId="{730C8956-4E2F-45BF-981E-6EE9D0E27A17}" type="presParOf" srcId="{AC86E761-AA6D-4DA7-9D0B-022326212938}" destId="{61857DB9-8494-4E41-8D44-53747E22E7DE}" srcOrd="0" destOrd="0" presId="urn:microsoft.com/office/officeart/2008/layout/LinedList"/>
    <dgm:cxn modelId="{BC5AA6CE-0EE8-473A-A502-69FF41BE4E6A}" type="presParOf" srcId="{AC86E761-AA6D-4DA7-9D0B-022326212938}" destId="{66107766-3B27-4749-984C-6D01FEDAFD19}" srcOrd="1" destOrd="0" presId="urn:microsoft.com/office/officeart/2008/layout/LinedList"/>
    <dgm:cxn modelId="{BA9E0926-0AB9-4BCA-B59D-10EB3EFA0E21}" type="presParOf" srcId="{66107766-3B27-4749-984C-6D01FEDAFD19}" destId="{89146EFB-83DF-43E0-BA6A-618D929E5A1E}" srcOrd="0" destOrd="0" presId="urn:microsoft.com/office/officeart/2008/layout/LinedList"/>
    <dgm:cxn modelId="{3286D107-4CB5-4E35-ABA4-F2D13A87BB26}" type="presParOf" srcId="{66107766-3B27-4749-984C-6D01FEDAFD19}" destId="{9B16D30C-9EDC-4969-AB31-DAB65F482BE8}" srcOrd="1" destOrd="0" presId="urn:microsoft.com/office/officeart/2008/layout/LinedList"/>
    <dgm:cxn modelId="{30E8EBB7-8B5B-4522-82E9-A1B202A66E1C}" type="presParOf" srcId="{AC86E761-AA6D-4DA7-9D0B-022326212938}" destId="{30E50171-31D3-4C98-980F-70C1875CA57E}" srcOrd="2" destOrd="0" presId="urn:microsoft.com/office/officeart/2008/layout/LinedList"/>
    <dgm:cxn modelId="{1A9E496B-A149-401F-91FA-4C9A78C87E8D}" type="presParOf" srcId="{AC86E761-AA6D-4DA7-9D0B-022326212938}" destId="{F74C4216-228E-436F-B480-2323F9D4197B}" srcOrd="3" destOrd="0" presId="urn:microsoft.com/office/officeart/2008/layout/LinedList"/>
    <dgm:cxn modelId="{78AFD14B-B9E1-4374-8677-6220EDD91919}" type="presParOf" srcId="{F74C4216-228E-436F-B480-2323F9D4197B}" destId="{D4D60ED3-AA83-4A99-8D7A-DA073CF6674C}" srcOrd="0" destOrd="0" presId="urn:microsoft.com/office/officeart/2008/layout/LinedList"/>
    <dgm:cxn modelId="{5DCB0908-10D9-4F12-9A95-7ED010F8A76F}" type="presParOf" srcId="{F74C4216-228E-436F-B480-2323F9D4197B}" destId="{3C9FA633-3031-4F45-AEE5-0DFC66652274}" srcOrd="1" destOrd="0" presId="urn:microsoft.com/office/officeart/2008/layout/LinedList"/>
    <dgm:cxn modelId="{B6E3158B-48A5-478F-8C69-CDDA9892782D}" type="presParOf" srcId="{AC86E761-AA6D-4DA7-9D0B-022326212938}" destId="{DFFA3ED1-B468-4821-8E24-E1B338CC8755}" srcOrd="4" destOrd="0" presId="urn:microsoft.com/office/officeart/2008/layout/LinedList"/>
    <dgm:cxn modelId="{A0EF3055-85CB-47FE-AE13-8C5AAC25906B}" type="presParOf" srcId="{AC86E761-AA6D-4DA7-9D0B-022326212938}" destId="{9BF5217B-C05A-410A-873A-1D2591DB5002}" srcOrd="5" destOrd="0" presId="urn:microsoft.com/office/officeart/2008/layout/LinedList"/>
    <dgm:cxn modelId="{7AE8BEFC-74D3-4C7A-9F98-23183E81EF2F}" type="presParOf" srcId="{9BF5217B-C05A-410A-873A-1D2591DB5002}" destId="{AB1615F8-04CB-4052-A783-3EE2EA0AEED0}" srcOrd="0" destOrd="0" presId="urn:microsoft.com/office/officeart/2008/layout/LinedList"/>
    <dgm:cxn modelId="{8DC1E64C-5D88-4ABB-9DAA-9C43282C037F}" type="presParOf" srcId="{9BF5217B-C05A-410A-873A-1D2591DB5002}" destId="{6C413CD0-D282-48F7-BF27-879512714CB7}" srcOrd="1" destOrd="0" presId="urn:microsoft.com/office/officeart/2008/layout/LinedList"/>
    <dgm:cxn modelId="{BD7C69B8-BCB4-4488-9C41-0A0576D8A10A}" type="presParOf" srcId="{AC86E761-AA6D-4DA7-9D0B-022326212938}" destId="{439C1F39-35F1-4539-BE98-4DE9569A28FC}" srcOrd="6" destOrd="0" presId="urn:microsoft.com/office/officeart/2008/layout/LinedList"/>
    <dgm:cxn modelId="{92709EA3-AE39-4CBF-A426-F550829816AB}" type="presParOf" srcId="{AC86E761-AA6D-4DA7-9D0B-022326212938}" destId="{92623DAD-70A6-400C-849B-AFF720115D2F}" srcOrd="7" destOrd="0" presId="urn:microsoft.com/office/officeart/2008/layout/LinedList"/>
    <dgm:cxn modelId="{72757A98-F3B0-4DA0-B9CD-835898CAF63C}" type="presParOf" srcId="{92623DAD-70A6-400C-849B-AFF720115D2F}" destId="{A72A8E9B-CD82-49E0-9448-168E0C93795A}" srcOrd="0" destOrd="0" presId="urn:microsoft.com/office/officeart/2008/layout/LinedList"/>
    <dgm:cxn modelId="{DAB4EBB5-A3E5-4384-8ED3-CA25E1D2D341}" type="presParOf" srcId="{92623DAD-70A6-400C-849B-AFF720115D2F}" destId="{E959E55F-635A-4406-9653-2AB7E19CCF1F}" srcOrd="1" destOrd="0" presId="urn:microsoft.com/office/officeart/2008/layout/LinedList"/>
    <dgm:cxn modelId="{0C6F345B-97AC-4B3A-985E-9A18E46E9A5D}" type="presParOf" srcId="{AC86E761-AA6D-4DA7-9D0B-022326212938}" destId="{0B2D61C4-EEAB-4BAC-BAF6-BACB5840FE93}" srcOrd="8" destOrd="0" presId="urn:microsoft.com/office/officeart/2008/layout/LinedList"/>
    <dgm:cxn modelId="{DF96A243-CAC6-450D-82C0-C618D07739B4}" type="presParOf" srcId="{AC86E761-AA6D-4DA7-9D0B-022326212938}" destId="{89741432-856B-46DE-9BCD-36A91FAF6C74}" srcOrd="9" destOrd="0" presId="urn:microsoft.com/office/officeart/2008/layout/LinedList"/>
    <dgm:cxn modelId="{7DEF75B7-8623-43A2-819A-1F0CD38196DD}" type="presParOf" srcId="{89741432-856B-46DE-9BCD-36A91FAF6C74}" destId="{8274B4B0-0128-41D7-9BFD-AB847BCABE7F}" srcOrd="0" destOrd="0" presId="urn:microsoft.com/office/officeart/2008/layout/LinedList"/>
    <dgm:cxn modelId="{533814A9-0837-4895-AC5B-A4A9956F8DCB}" type="presParOf" srcId="{89741432-856B-46DE-9BCD-36A91FAF6C74}" destId="{AB2504E4-87BD-4542-8D52-55DD54DBEAC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431512-F237-4DDA-9905-508E1E0047D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179A2CB-8ADC-482F-BA40-D7BE8150F868}">
      <dgm:prSet custT="1"/>
      <dgm:spPr/>
      <dgm:t>
        <a:bodyPr/>
        <a:lstStyle/>
        <a:p>
          <a:r>
            <a:rPr lang="en-US" sz="1400" b="1" dirty="0"/>
            <a:t>Objective</a:t>
          </a:r>
          <a:r>
            <a:rPr lang="en-US" sz="1400" dirty="0"/>
            <a:t>: </a:t>
          </a:r>
          <a:r>
            <a:rPr lang="en-US" sz="1400" i="1" dirty="0"/>
            <a:t>(Aim or research question) Study the geographic-specific disease spectrum among CDH1 carriers to confer region and variant-specific management strategies for HDGC families through clinical guidelines improvement</a:t>
          </a:r>
          <a:endParaRPr lang="es-ES" sz="1400" i="1" dirty="0"/>
        </a:p>
        <a:p>
          <a:endParaRPr lang="en-US" sz="1400" b="1" i="1" dirty="0"/>
        </a:p>
      </dgm:t>
    </dgm:pt>
    <dgm:pt modelId="{D7CC3597-56B5-430D-A6FA-292A08BEC7E4}" type="parTrans" cxnId="{EF395583-C6B3-4126-A201-E2037F84FF8C}">
      <dgm:prSet/>
      <dgm:spPr/>
      <dgm:t>
        <a:bodyPr/>
        <a:lstStyle/>
        <a:p>
          <a:endParaRPr lang="en-US"/>
        </a:p>
      </dgm:t>
    </dgm:pt>
    <dgm:pt modelId="{FE7C5B1B-7F33-4A48-A471-C669BFF115EF}" type="sibTrans" cxnId="{EF395583-C6B3-4126-A201-E2037F84FF8C}">
      <dgm:prSet/>
      <dgm:spPr/>
      <dgm:t>
        <a:bodyPr/>
        <a:lstStyle/>
        <a:p>
          <a:endParaRPr lang="en-US"/>
        </a:p>
      </dgm:t>
    </dgm:pt>
    <dgm:pt modelId="{EA2F780F-BCB5-4295-907C-7506BCC6956A}">
      <dgm:prSet custT="1"/>
      <dgm:spPr/>
      <dgm:t>
        <a:bodyPr/>
        <a:lstStyle/>
        <a:p>
          <a:r>
            <a:rPr lang="en-US" sz="1400" b="1" dirty="0"/>
            <a:t>Design</a:t>
          </a:r>
          <a:r>
            <a:rPr lang="en-US" sz="1400" dirty="0"/>
            <a:t>/</a:t>
          </a:r>
          <a:r>
            <a:rPr lang="en-US" sz="1400" b="1" dirty="0"/>
            <a:t>Methods</a:t>
          </a:r>
          <a:r>
            <a:rPr lang="en-US" sz="1400" dirty="0"/>
            <a:t>: </a:t>
          </a:r>
          <a:r>
            <a:rPr lang="en-US" sz="1400" i="0" dirty="0"/>
            <a:t>We will be collecting retrospective clinical data from families carrying pathogenic/Likely pathogenic (PV/LPV) </a:t>
          </a:r>
          <a:r>
            <a:rPr lang="en-US" sz="1400" i="1" dirty="0"/>
            <a:t>CDH1</a:t>
          </a:r>
          <a:r>
            <a:rPr lang="en-US" sz="1400" i="0" dirty="0"/>
            <a:t> germline variants</a:t>
          </a:r>
          <a:endParaRPr lang="en-US" sz="1400" b="1" i="0" dirty="0"/>
        </a:p>
      </dgm:t>
    </dgm:pt>
    <dgm:pt modelId="{FA920194-5002-492D-B7B4-C5B232B704E9}" type="parTrans" cxnId="{9357BC52-F8E1-4B32-A930-01BD18F89F95}">
      <dgm:prSet/>
      <dgm:spPr/>
      <dgm:t>
        <a:bodyPr/>
        <a:lstStyle/>
        <a:p>
          <a:endParaRPr lang="en-US"/>
        </a:p>
      </dgm:t>
    </dgm:pt>
    <dgm:pt modelId="{61E6B164-9F5F-4C05-9EFE-E92553DF5455}" type="sibTrans" cxnId="{9357BC52-F8E1-4B32-A930-01BD18F89F95}">
      <dgm:prSet/>
      <dgm:spPr/>
      <dgm:t>
        <a:bodyPr/>
        <a:lstStyle/>
        <a:p>
          <a:endParaRPr lang="en-US"/>
        </a:p>
      </dgm:t>
    </dgm:pt>
    <dgm:pt modelId="{9498C96D-1AE9-4745-811E-AAC594CC0B63}">
      <dgm:prSet custT="1"/>
      <dgm:spPr/>
      <dgm:t>
        <a:bodyPr/>
        <a:lstStyle/>
        <a:p>
          <a:r>
            <a:rPr lang="en-US" sz="1400" b="1" dirty="0"/>
            <a:t>Results</a:t>
          </a:r>
          <a:r>
            <a:rPr lang="en-US" sz="1400" dirty="0"/>
            <a:t>:</a:t>
          </a:r>
          <a:r>
            <a:rPr lang="en-US" sz="1400" i="1" dirty="0"/>
            <a:t> (Main findings)</a:t>
          </a:r>
        </a:p>
        <a:p>
          <a:r>
            <a:rPr lang="en-US" sz="1400" i="1" dirty="0"/>
            <a:t>-We have compiled detailed retrospective clinical information from 1033 CDH1-PV/LPV  carrier families worldwide presenting 4176 phenotypes, from 36 countries and 5 continents in a single database – the largest dataset ever of its sort</a:t>
          </a:r>
        </a:p>
        <a:p>
          <a:r>
            <a:rPr lang="en-US" sz="1400" i="1" dirty="0"/>
            <a:t>-We have already curated the molecular and ACMG classification for 327 CDH1 PV/LPV</a:t>
          </a:r>
        </a:p>
        <a:p>
          <a:endParaRPr lang="en-US" sz="1400" i="1" dirty="0"/>
        </a:p>
        <a:p>
          <a:r>
            <a:rPr lang="en-US" sz="1400" i="1" dirty="0"/>
            <a:t>	</a:t>
          </a:r>
        </a:p>
        <a:p>
          <a:r>
            <a:rPr lang="en-US" sz="1400" b="1" i="1" dirty="0"/>
            <a:t>	</a:t>
          </a:r>
        </a:p>
      </dgm:t>
    </dgm:pt>
    <dgm:pt modelId="{7205C1BC-BEA6-4980-9F8D-2459343A0014}" type="parTrans" cxnId="{FD5DD8B7-CCE5-4C39-A2B5-82FA835FFAEC}">
      <dgm:prSet/>
      <dgm:spPr/>
      <dgm:t>
        <a:bodyPr/>
        <a:lstStyle/>
        <a:p>
          <a:endParaRPr lang="en-US"/>
        </a:p>
      </dgm:t>
    </dgm:pt>
    <dgm:pt modelId="{100C7DB5-EE69-455E-9271-4011F841CEBB}" type="sibTrans" cxnId="{FD5DD8B7-CCE5-4C39-A2B5-82FA835FFAEC}">
      <dgm:prSet/>
      <dgm:spPr/>
      <dgm:t>
        <a:bodyPr/>
        <a:lstStyle/>
        <a:p>
          <a:endParaRPr lang="en-US"/>
        </a:p>
      </dgm:t>
    </dgm:pt>
    <dgm:pt modelId="{AC86E761-AA6D-4DA7-9D0B-022326212938}" type="pres">
      <dgm:prSet presAssocID="{87431512-F237-4DDA-9905-508E1E0047D4}" presName="vert0" presStyleCnt="0">
        <dgm:presLayoutVars>
          <dgm:dir/>
          <dgm:animOne val="branch"/>
          <dgm:animLvl val="lvl"/>
        </dgm:presLayoutVars>
      </dgm:prSet>
      <dgm:spPr/>
    </dgm:pt>
    <dgm:pt modelId="{61857DB9-8494-4E41-8D44-53747E22E7DE}" type="pres">
      <dgm:prSet presAssocID="{7179A2CB-8ADC-482F-BA40-D7BE8150F868}" presName="thickLine" presStyleLbl="alignNode1" presStyleIdx="0" presStyleCnt="3"/>
      <dgm:spPr/>
    </dgm:pt>
    <dgm:pt modelId="{66107766-3B27-4749-984C-6D01FEDAFD19}" type="pres">
      <dgm:prSet presAssocID="{7179A2CB-8ADC-482F-BA40-D7BE8150F868}" presName="horz1" presStyleCnt="0"/>
      <dgm:spPr/>
    </dgm:pt>
    <dgm:pt modelId="{89146EFB-83DF-43E0-BA6A-618D929E5A1E}" type="pres">
      <dgm:prSet presAssocID="{7179A2CB-8ADC-482F-BA40-D7BE8150F868}" presName="tx1" presStyleLbl="revTx" presStyleIdx="0" presStyleCnt="3"/>
      <dgm:spPr/>
    </dgm:pt>
    <dgm:pt modelId="{9B16D30C-9EDC-4969-AB31-DAB65F482BE8}" type="pres">
      <dgm:prSet presAssocID="{7179A2CB-8ADC-482F-BA40-D7BE8150F868}" presName="vert1" presStyleCnt="0"/>
      <dgm:spPr/>
    </dgm:pt>
    <dgm:pt modelId="{30E50171-31D3-4C98-980F-70C1875CA57E}" type="pres">
      <dgm:prSet presAssocID="{EA2F780F-BCB5-4295-907C-7506BCC6956A}" presName="thickLine" presStyleLbl="alignNode1" presStyleIdx="1" presStyleCnt="3"/>
      <dgm:spPr/>
    </dgm:pt>
    <dgm:pt modelId="{F74C4216-228E-436F-B480-2323F9D4197B}" type="pres">
      <dgm:prSet presAssocID="{EA2F780F-BCB5-4295-907C-7506BCC6956A}" presName="horz1" presStyleCnt="0"/>
      <dgm:spPr/>
    </dgm:pt>
    <dgm:pt modelId="{D4D60ED3-AA83-4A99-8D7A-DA073CF6674C}" type="pres">
      <dgm:prSet presAssocID="{EA2F780F-BCB5-4295-907C-7506BCC6956A}" presName="tx1" presStyleLbl="revTx" presStyleIdx="1" presStyleCnt="3"/>
      <dgm:spPr/>
    </dgm:pt>
    <dgm:pt modelId="{3C9FA633-3031-4F45-AEE5-0DFC66652274}" type="pres">
      <dgm:prSet presAssocID="{EA2F780F-BCB5-4295-907C-7506BCC6956A}" presName="vert1" presStyleCnt="0"/>
      <dgm:spPr/>
    </dgm:pt>
    <dgm:pt modelId="{DFFA3ED1-B468-4821-8E24-E1B338CC8755}" type="pres">
      <dgm:prSet presAssocID="{9498C96D-1AE9-4745-811E-AAC594CC0B63}" presName="thickLine" presStyleLbl="alignNode1" presStyleIdx="2" presStyleCnt="3"/>
      <dgm:spPr/>
    </dgm:pt>
    <dgm:pt modelId="{9BF5217B-C05A-410A-873A-1D2591DB5002}" type="pres">
      <dgm:prSet presAssocID="{9498C96D-1AE9-4745-811E-AAC594CC0B63}" presName="horz1" presStyleCnt="0"/>
      <dgm:spPr/>
    </dgm:pt>
    <dgm:pt modelId="{AB1615F8-04CB-4052-A783-3EE2EA0AEED0}" type="pres">
      <dgm:prSet presAssocID="{9498C96D-1AE9-4745-811E-AAC594CC0B63}" presName="tx1" presStyleLbl="revTx" presStyleIdx="2" presStyleCnt="3"/>
      <dgm:spPr/>
    </dgm:pt>
    <dgm:pt modelId="{6C413CD0-D282-48F7-BF27-879512714CB7}" type="pres">
      <dgm:prSet presAssocID="{9498C96D-1AE9-4745-811E-AAC594CC0B63}" presName="vert1" presStyleCnt="0"/>
      <dgm:spPr/>
    </dgm:pt>
  </dgm:ptLst>
  <dgm:cxnLst>
    <dgm:cxn modelId="{4752B518-2771-46D0-B404-93B4BBC763BA}" type="presOf" srcId="{EA2F780F-BCB5-4295-907C-7506BCC6956A}" destId="{D4D60ED3-AA83-4A99-8D7A-DA073CF6674C}" srcOrd="0" destOrd="0" presId="urn:microsoft.com/office/officeart/2008/layout/LinedList"/>
    <dgm:cxn modelId="{9357BC52-F8E1-4B32-A930-01BD18F89F95}" srcId="{87431512-F237-4DDA-9905-508E1E0047D4}" destId="{EA2F780F-BCB5-4295-907C-7506BCC6956A}" srcOrd="1" destOrd="0" parTransId="{FA920194-5002-492D-B7B4-C5B232B704E9}" sibTransId="{61E6B164-9F5F-4C05-9EFE-E92553DF5455}"/>
    <dgm:cxn modelId="{CF7EE452-AAD9-4027-BD3D-44FF4C147CE1}" type="presOf" srcId="{9498C96D-1AE9-4745-811E-AAC594CC0B63}" destId="{AB1615F8-04CB-4052-A783-3EE2EA0AEED0}" srcOrd="0" destOrd="0" presId="urn:microsoft.com/office/officeart/2008/layout/LinedList"/>
    <dgm:cxn modelId="{EF395583-C6B3-4126-A201-E2037F84FF8C}" srcId="{87431512-F237-4DDA-9905-508E1E0047D4}" destId="{7179A2CB-8ADC-482F-BA40-D7BE8150F868}" srcOrd="0" destOrd="0" parTransId="{D7CC3597-56B5-430D-A6FA-292A08BEC7E4}" sibTransId="{FE7C5B1B-7F33-4A48-A471-C669BFF115EF}"/>
    <dgm:cxn modelId="{AD171992-05A4-40D4-ABF9-28F25B64BDE9}" type="presOf" srcId="{87431512-F237-4DDA-9905-508E1E0047D4}" destId="{AC86E761-AA6D-4DA7-9D0B-022326212938}" srcOrd="0" destOrd="0" presId="urn:microsoft.com/office/officeart/2008/layout/LinedList"/>
    <dgm:cxn modelId="{FD5DD8B7-CCE5-4C39-A2B5-82FA835FFAEC}" srcId="{87431512-F237-4DDA-9905-508E1E0047D4}" destId="{9498C96D-1AE9-4745-811E-AAC594CC0B63}" srcOrd="2" destOrd="0" parTransId="{7205C1BC-BEA6-4980-9F8D-2459343A0014}" sibTransId="{100C7DB5-EE69-455E-9271-4011F841CEBB}"/>
    <dgm:cxn modelId="{142C42F7-D284-48F3-9620-F6E6D50506CF}" type="presOf" srcId="{7179A2CB-8ADC-482F-BA40-D7BE8150F868}" destId="{89146EFB-83DF-43E0-BA6A-618D929E5A1E}" srcOrd="0" destOrd="0" presId="urn:microsoft.com/office/officeart/2008/layout/LinedList"/>
    <dgm:cxn modelId="{730C8956-4E2F-45BF-981E-6EE9D0E27A17}" type="presParOf" srcId="{AC86E761-AA6D-4DA7-9D0B-022326212938}" destId="{61857DB9-8494-4E41-8D44-53747E22E7DE}" srcOrd="0" destOrd="0" presId="urn:microsoft.com/office/officeart/2008/layout/LinedList"/>
    <dgm:cxn modelId="{BC5AA6CE-0EE8-473A-A502-69FF41BE4E6A}" type="presParOf" srcId="{AC86E761-AA6D-4DA7-9D0B-022326212938}" destId="{66107766-3B27-4749-984C-6D01FEDAFD19}" srcOrd="1" destOrd="0" presId="urn:microsoft.com/office/officeart/2008/layout/LinedList"/>
    <dgm:cxn modelId="{BA9E0926-0AB9-4BCA-B59D-10EB3EFA0E21}" type="presParOf" srcId="{66107766-3B27-4749-984C-6D01FEDAFD19}" destId="{89146EFB-83DF-43E0-BA6A-618D929E5A1E}" srcOrd="0" destOrd="0" presId="urn:microsoft.com/office/officeart/2008/layout/LinedList"/>
    <dgm:cxn modelId="{3286D107-4CB5-4E35-ABA4-F2D13A87BB26}" type="presParOf" srcId="{66107766-3B27-4749-984C-6D01FEDAFD19}" destId="{9B16D30C-9EDC-4969-AB31-DAB65F482BE8}" srcOrd="1" destOrd="0" presId="urn:microsoft.com/office/officeart/2008/layout/LinedList"/>
    <dgm:cxn modelId="{30E8EBB7-8B5B-4522-82E9-A1B202A66E1C}" type="presParOf" srcId="{AC86E761-AA6D-4DA7-9D0B-022326212938}" destId="{30E50171-31D3-4C98-980F-70C1875CA57E}" srcOrd="2" destOrd="0" presId="urn:microsoft.com/office/officeart/2008/layout/LinedList"/>
    <dgm:cxn modelId="{1A9E496B-A149-401F-91FA-4C9A78C87E8D}" type="presParOf" srcId="{AC86E761-AA6D-4DA7-9D0B-022326212938}" destId="{F74C4216-228E-436F-B480-2323F9D4197B}" srcOrd="3" destOrd="0" presId="urn:microsoft.com/office/officeart/2008/layout/LinedList"/>
    <dgm:cxn modelId="{78AFD14B-B9E1-4374-8677-6220EDD91919}" type="presParOf" srcId="{F74C4216-228E-436F-B480-2323F9D4197B}" destId="{D4D60ED3-AA83-4A99-8D7A-DA073CF6674C}" srcOrd="0" destOrd="0" presId="urn:microsoft.com/office/officeart/2008/layout/LinedList"/>
    <dgm:cxn modelId="{5DCB0908-10D9-4F12-9A95-7ED010F8A76F}" type="presParOf" srcId="{F74C4216-228E-436F-B480-2323F9D4197B}" destId="{3C9FA633-3031-4F45-AEE5-0DFC66652274}" srcOrd="1" destOrd="0" presId="urn:microsoft.com/office/officeart/2008/layout/LinedList"/>
    <dgm:cxn modelId="{B6E3158B-48A5-478F-8C69-CDDA9892782D}" type="presParOf" srcId="{AC86E761-AA6D-4DA7-9D0B-022326212938}" destId="{DFFA3ED1-B468-4821-8E24-E1B338CC8755}" srcOrd="4" destOrd="0" presId="urn:microsoft.com/office/officeart/2008/layout/LinedList"/>
    <dgm:cxn modelId="{A0EF3055-85CB-47FE-AE13-8C5AAC25906B}" type="presParOf" srcId="{AC86E761-AA6D-4DA7-9D0B-022326212938}" destId="{9BF5217B-C05A-410A-873A-1D2591DB5002}" srcOrd="5" destOrd="0" presId="urn:microsoft.com/office/officeart/2008/layout/LinedList"/>
    <dgm:cxn modelId="{7AE8BEFC-74D3-4C7A-9F98-23183E81EF2F}" type="presParOf" srcId="{9BF5217B-C05A-410A-873A-1D2591DB5002}" destId="{AB1615F8-04CB-4052-A783-3EE2EA0AEED0}" srcOrd="0" destOrd="0" presId="urn:microsoft.com/office/officeart/2008/layout/LinedList"/>
    <dgm:cxn modelId="{8DC1E64C-5D88-4ABB-9DAA-9C43282C037F}" type="presParOf" srcId="{9BF5217B-C05A-410A-873A-1D2591DB5002}" destId="{6C413CD0-D282-48F7-BF27-879512714CB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431512-F237-4DDA-9905-508E1E0047D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CD038FE-7530-4A40-ABF5-4461E6BFC31B}">
      <dgm:prSet custT="1"/>
      <dgm:spPr/>
      <dgm:t>
        <a:bodyPr/>
        <a:lstStyle/>
        <a:p>
          <a:r>
            <a:rPr lang="en-US" sz="1400" b="1" dirty="0"/>
            <a:t>Conclusion</a:t>
          </a:r>
          <a:r>
            <a:rPr lang="en-US" sz="1400" dirty="0"/>
            <a:t>: </a:t>
          </a:r>
          <a:r>
            <a:rPr lang="en-US" sz="1400" i="1" dirty="0"/>
            <a:t>(Key takeaway)</a:t>
          </a:r>
        </a:p>
        <a:p>
          <a:r>
            <a:rPr lang="en-US" sz="1400" i="1" dirty="0"/>
            <a:t>-This study highlights the critical importance of accurate clinical data collection to enable appropriate management tailored to geographic location and associated disease risks.
-A substantial proportion of families carrying PV/LPV present only breast cancer (BC) in their family history, particularly in the Americas; however, due to a bias towards gastric cancer (GC) in current clinical criteria, families presenting LBC-only in </a:t>
          </a:r>
          <a:r>
            <a:rPr lang="en-US" sz="1400" i="1"/>
            <a:t>family history often </a:t>
          </a:r>
          <a:r>
            <a:rPr lang="en-US" sz="1400" i="1" dirty="0"/>
            <a:t>do not meet these criteria.
-While Europe and North America are overrepresented, other regions, namely Africa, Asia, Latin America and Oceania, remain underrepresented.</a:t>
          </a:r>
        </a:p>
      </dgm:t>
    </dgm:pt>
    <dgm:pt modelId="{A59E14C3-4FCC-4700-83E9-A31FA8D96B23}" type="parTrans" cxnId="{EAE89B13-B3E2-4750-8B4C-FBF0243925B8}">
      <dgm:prSet/>
      <dgm:spPr/>
      <dgm:t>
        <a:bodyPr/>
        <a:lstStyle/>
        <a:p>
          <a:endParaRPr lang="en-US"/>
        </a:p>
      </dgm:t>
    </dgm:pt>
    <dgm:pt modelId="{D64578D4-18F7-4243-B108-2C06616B524D}" type="sibTrans" cxnId="{EAE89B13-B3E2-4750-8B4C-FBF0243925B8}">
      <dgm:prSet/>
      <dgm:spPr/>
      <dgm:t>
        <a:bodyPr/>
        <a:lstStyle/>
        <a:p>
          <a:endParaRPr lang="en-US"/>
        </a:p>
      </dgm:t>
    </dgm:pt>
    <dgm:pt modelId="{420C4F22-13FE-4D16-9E70-58D3675C4588}">
      <dgm:prSet custT="1"/>
      <dgm:spPr/>
      <dgm:t>
        <a:bodyPr/>
        <a:lstStyle/>
        <a:p>
          <a:pPr marL="0" lvl="0" defTabSz="622300">
            <a:lnSpc>
              <a:spcPct val="90000"/>
            </a:lnSpc>
            <a:spcBef>
              <a:spcPct val="0"/>
            </a:spcBef>
            <a:spcAft>
              <a:spcPct val="35000"/>
            </a:spcAft>
            <a:buNone/>
          </a:pPr>
          <a:r>
            <a:rPr lang="en-US" sz="1400" b="1" dirty="0"/>
            <a:t>Significance</a:t>
          </a:r>
          <a:r>
            <a:rPr lang="en-US" sz="1400" dirty="0"/>
            <a:t>: (</a:t>
          </a:r>
          <a:r>
            <a:rPr lang="en-US" sz="1400" i="1" dirty="0"/>
            <a:t>Why it matters?)</a:t>
          </a:r>
        </a:p>
        <a:p>
          <a:pPr marL="0" lvl="0" defTabSz="622300">
            <a:lnSpc>
              <a:spcPct val="90000"/>
            </a:lnSpc>
            <a:spcBef>
              <a:spcPct val="0"/>
            </a:spcBef>
            <a:spcAft>
              <a:spcPct val="35000"/>
            </a:spcAft>
            <a:buNone/>
          </a:pPr>
          <a:r>
            <a:rPr lang="en-US" sz="1400" i="1" dirty="0"/>
            <a:t>The International Gastric Cancer Linkage Consortium (IGCLC) is currently updating its clinical guidelines and addressing several key uncertainties, including the refinement of clinical criteria for CDH1 testing; CDH1-associated predisposition to lobular breast cancer; phenotypic variability influenced by geographic origin; specificities in CDH1 variant-type related clinical phenotypes (including molecular classification and variant location); and optimization of timely clinical management for both gastric and breast cancer types.
Following our previous initiative lead by our group and performed under the umbrella of the European Reference Network on Genetic Tumor-Risk Syndromes (ERN-GENTURIS) which results are already published in The Lancet Oncology (Garcia-Pelaez et al., Lancet Oncology 2023), we already have a robust database built through internal communications and the systematic compilation of clinical data from 158 articles published since 1993. This resource will support the continued advancement of this challenging initiative and contribute to an improved and more personalized clinical management for CDH1 variant carriers.</a:t>
          </a:r>
        </a:p>
      </dgm:t>
    </dgm:pt>
    <dgm:pt modelId="{E8E09B6B-664F-4591-BE16-FFDBE8385F09}" type="parTrans" cxnId="{7FDE5B77-BB45-4813-8B64-CB69E4BB02FA}">
      <dgm:prSet/>
      <dgm:spPr/>
      <dgm:t>
        <a:bodyPr/>
        <a:lstStyle/>
        <a:p>
          <a:endParaRPr lang="en-US"/>
        </a:p>
      </dgm:t>
    </dgm:pt>
    <dgm:pt modelId="{C73958F9-D5E4-4095-9017-5C13EC36CFC1}" type="sibTrans" cxnId="{7FDE5B77-BB45-4813-8B64-CB69E4BB02FA}">
      <dgm:prSet/>
      <dgm:spPr/>
      <dgm:t>
        <a:bodyPr/>
        <a:lstStyle/>
        <a:p>
          <a:endParaRPr lang="en-US"/>
        </a:p>
      </dgm:t>
    </dgm:pt>
    <dgm:pt modelId="{AC86E761-AA6D-4DA7-9D0B-022326212938}" type="pres">
      <dgm:prSet presAssocID="{87431512-F237-4DDA-9905-508E1E0047D4}" presName="vert0" presStyleCnt="0">
        <dgm:presLayoutVars>
          <dgm:dir/>
          <dgm:animOne val="branch"/>
          <dgm:animLvl val="lvl"/>
        </dgm:presLayoutVars>
      </dgm:prSet>
      <dgm:spPr/>
    </dgm:pt>
    <dgm:pt modelId="{439C1F39-35F1-4539-BE98-4DE9569A28FC}" type="pres">
      <dgm:prSet presAssocID="{0CD038FE-7530-4A40-ABF5-4461E6BFC31B}" presName="thickLine" presStyleLbl="alignNode1" presStyleIdx="0" presStyleCnt="2"/>
      <dgm:spPr/>
    </dgm:pt>
    <dgm:pt modelId="{92623DAD-70A6-400C-849B-AFF720115D2F}" type="pres">
      <dgm:prSet presAssocID="{0CD038FE-7530-4A40-ABF5-4461E6BFC31B}" presName="horz1" presStyleCnt="0"/>
      <dgm:spPr/>
    </dgm:pt>
    <dgm:pt modelId="{A72A8E9B-CD82-49E0-9448-168E0C93795A}" type="pres">
      <dgm:prSet presAssocID="{0CD038FE-7530-4A40-ABF5-4461E6BFC31B}" presName="tx1" presStyleLbl="revTx" presStyleIdx="0" presStyleCnt="2"/>
      <dgm:spPr/>
    </dgm:pt>
    <dgm:pt modelId="{E959E55F-635A-4406-9653-2AB7E19CCF1F}" type="pres">
      <dgm:prSet presAssocID="{0CD038FE-7530-4A40-ABF5-4461E6BFC31B}" presName="vert1" presStyleCnt="0"/>
      <dgm:spPr/>
    </dgm:pt>
    <dgm:pt modelId="{0B2D61C4-EEAB-4BAC-BAF6-BACB5840FE93}" type="pres">
      <dgm:prSet presAssocID="{420C4F22-13FE-4D16-9E70-58D3675C4588}" presName="thickLine" presStyleLbl="alignNode1" presStyleIdx="1" presStyleCnt="2"/>
      <dgm:spPr/>
    </dgm:pt>
    <dgm:pt modelId="{89741432-856B-46DE-9BCD-36A91FAF6C74}" type="pres">
      <dgm:prSet presAssocID="{420C4F22-13FE-4D16-9E70-58D3675C4588}" presName="horz1" presStyleCnt="0"/>
      <dgm:spPr/>
    </dgm:pt>
    <dgm:pt modelId="{8274B4B0-0128-41D7-9BFD-AB847BCABE7F}" type="pres">
      <dgm:prSet presAssocID="{420C4F22-13FE-4D16-9E70-58D3675C4588}" presName="tx1" presStyleLbl="revTx" presStyleIdx="1" presStyleCnt="2"/>
      <dgm:spPr/>
    </dgm:pt>
    <dgm:pt modelId="{AB2504E4-87BD-4542-8D52-55DD54DBEAC6}" type="pres">
      <dgm:prSet presAssocID="{420C4F22-13FE-4D16-9E70-58D3675C4588}" presName="vert1" presStyleCnt="0"/>
      <dgm:spPr/>
    </dgm:pt>
  </dgm:ptLst>
  <dgm:cxnLst>
    <dgm:cxn modelId="{EAE89B13-B3E2-4750-8B4C-FBF0243925B8}" srcId="{87431512-F237-4DDA-9905-508E1E0047D4}" destId="{0CD038FE-7530-4A40-ABF5-4461E6BFC31B}" srcOrd="0" destOrd="0" parTransId="{A59E14C3-4FCC-4700-83E9-A31FA8D96B23}" sibTransId="{D64578D4-18F7-4243-B108-2C06616B524D}"/>
    <dgm:cxn modelId="{3B50C714-8D0B-4718-A3EC-ED749F9575BC}" type="presOf" srcId="{0CD038FE-7530-4A40-ABF5-4461E6BFC31B}" destId="{A72A8E9B-CD82-49E0-9448-168E0C93795A}" srcOrd="0" destOrd="0" presId="urn:microsoft.com/office/officeart/2008/layout/LinedList"/>
    <dgm:cxn modelId="{9DE7733F-2831-451B-9B51-6DD175E73F1B}" type="presOf" srcId="{420C4F22-13FE-4D16-9E70-58D3675C4588}" destId="{8274B4B0-0128-41D7-9BFD-AB847BCABE7F}" srcOrd="0" destOrd="0" presId="urn:microsoft.com/office/officeart/2008/layout/LinedList"/>
    <dgm:cxn modelId="{7FDE5B77-BB45-4813-8B64-CB69E4BB02FA}" srcId="{87431512-F237-4DDA-9905-508E1E0047D4}" destId="{420C4F22-13FE-4D16-9E70-58D3675C4588}" srcOrd="1" destOrd="0" parTransId="{E8E09B6B-664F-4591-BE16-FFDBE8385F09}" sibTransId="{C73958F9-D5E4-4095-9017-5C13EC36CFC1}"/>
    <dgm:cxn modelId="{AD171992-05A4-40D4-ABF9-28F25B64BDE9}" type="presOf" srcId="{87431512-F237-4DDA-9905-508E1E0047D4}" destId="{AC86E761-AA6D-4DA7-9D0B-022326212938}" srcOrd="0" destOrd="0" presId="urn:microsoft.com/office/officeart/2008/layout/LinedList"/>
    <dgm:cxn modelId="{BD7C69B8-BCB4-4488-9C41-0A0576D8A10A}" type="presParOf" srcId="{AC86E761-AA6D-4DA7-9D0B-022326212938}" destId="{439C1F39-35F1-4539-BE98-4DE9569A28FC}" srcOrd="0" destOrd="0" presId="urn:microsoft.com/office/officeart/2008/layout/LinedList"/>
    <dgm:cxn modelId="{92709EA3-AE39-4CBF-A426-F550829816AB}" type="presParOf" srcId="{AC86E761-AA6D-4DA7-9D0B-022326212938}" destId="{92623DAD-70A6-400C-849B-AFF720115D2F}" srcOrd="1" destOrd="0" presId="urn:microsoft.com/office/officeart/2008/layout/LinedList"/>
    <dgm:cxn modelId="{72757A98-F3B0-4DA0-B9CD-835898CAF63C}" type="presParOf" srcId="{92623DAD-70A6-400C-849B-AFF720115D2F}" destId="{A72A8E9B-CD82-49E0-9448-168E0C93795A}" srcOrd="0" destOrd="0" presId="urn:microsoft.com/office/officeart/2008/layout/LinedList"/>
    <dgm:cxn modelId="{DAB4EBB5-A3E5-4384-8ED3-CA25E1D2D341}" type="presParOf" srcId="{92623DAD-70A6-400C-849B-AFF720115D2F}" destId="{E959E55F-635A-4406-9653-2AB7E19CCF1F}" srcOrd="1" destOrd="0" presId="urn:microsoft.com/office/officeart/2008/layout/LinedList"/>
    <dgm:cxn modelId="{0C6F345B-97AC-4B3A-985E-9A18E46E9A5D}" type="presParOf" srcId="{AC86E761-AA6D-4DA7-9D0B-022326212938}" destId="{0B2D61C4-EEAB-4BAC-BAF6-BACB5840FE93}" srcOrd="2" destOrd="0" presId="urn:microsoft.com/office/officeart/2008/layout/LinedList"/>
    <dgm:cxn modelId="{DF96A243-CAC6-450D-82C0-C618D07739B4}" type="presParOf" srcId="{AC86E761-AA6D-4DA7-9D0B-022326212938}" destId="{89741432-856B-46DE-9BCD-36A91FAF6C74}" srcOrd="3" destOrd="0" presId="urn:microsoft.com/office/officeart/2008/layout/LinedList"/>
    <dgm:cxn modelId="{7DEF75B7-8623-43A2-819A-1F0CD38196DD}" type="presParOf" srcId="{89741432-856B-46DE-9BCD-36A91FAF6C74}" destId="{8274B4B0-0128-41D7-9BFD-AB847BCABE7F}" srcOrd="0" destOrd="0" presId="urn:microsoft.com/office/officeart/2008/layout/LinedList"/>
    <dgm:cxn modelId="{533814A9-0837-4895-AC5B-A4A9956F8DCB}" type="presParOf" srcId="{89741432-856B-46DE-9BCD-36A91FAF6C74}" destId="{AB2504E4-87BD-4542-8D52-55DD54DBEAC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57DB9-8494-4E41-8D44-53747E22E7DE}">
      <dsp:nvSpPr>
        <dsp:cNvPr id="0" name=""/>
        <dsp:cNvSpPr/>
      </dsp:nvSpPr>
      <dsp:spPr>
        <a:xfrm>
          <a:off x="0" y="656"/>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146EFB-83DF-43E0-BA6A-618D929E5A1E}">
      <dsp:nvSpPr>
        <dsp:cNvPr id="0" name=""/>
        <dsp:cNvSpPr/>
      </dsp:nvSpPr>
      <dsp:spPr>
        <a:xfrm>
          <a:off x="0" y="656"/>
          <a:ext cx="11525459" cy="1074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Title of Study: </a:t>
          </a:r>
          <a:r>
            <a:rPr lang="en-US" sz="1400" b="0" i="0" kern="1200" dirty="0"/>
            <a:t>A worldwide approach to improve management for families with Hereditary Diffuse Gastric Cancer (HDGC)</a:t>
          </a:r>
          <a:endParaRPr lang="en-US" sz="1400" b="1" kern="1200" dirty="0"/>
        </a:p>
      </dsp:txBody>
      <dsp:txXfrm>
        <a:off x="0" y="656"/>
        <a:ext cx="11525459" cy="1074911"/>
      </dsp:txXfrm>
    </dsp:sp>
    <dsp:sp modelId="{30E50171-31D3-4C98-980F-70C1875CA57E}">
      <dsp:nvSpPr>
        <dsp:cNvPr id="0" name=""/>
        <dsp:cNvSpPr/>
      </dsp:nvSpPr>
      <dsp:spPr>
        <a:xfrm>
          <a:off x="0" y="1075567"/>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D60ED3-AA83-4A99-8D7A-DA073CF6674C}">
      <dsp:nvSpPr>
        <dsp:cNvPr id="0" name=""/>
        <dsp:cNvSpPr/>
      </dsp:nvSpPr>
      <dsp:spPr>
        <a:xfrm>
          <a:off x="0" y="1075567"/>
          <a:ext cx="11525459" cy="1074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Lead Institution(s): </a:t>
          </a:r>
          <a:r>
            <a:rPr lang="en-US" sz="1400" b="0" kern="1200" dirty="0"/>
            <a:t>i3S - </a:t>
          </a:r>
          <a:r>
            <a:rPr lang="pt-BR" sz="1400" b="0" i="0" kern="1200" dirty="0"/>
            <a:t>INSTITUTO DE INVESTIGACAO E INOVACAO EM SAUDE DA UNIVERSIDADE DO PORTO</a:t>
          </a:r>
          <a:endParaRPr lang="en-US" sz="1400" b="0" kern="1200" dirty="0"/>
        </a:p>
      </dsp:txBody>
      <dsp:txXfrm>
        <a:off x="0" y="1075567"/>
        <a:ext cx="11525459" cy="1074911"/>
      </dsp:txXfrm>
    </dsp:sp>
    <dsp:sp modelId="{DFFA3ED1-B468-4821-8E24-E1B338CC8755}">
      <dsp:nvSpPr>
        <dsp:cNvPr id="0" name=""/>
        <dsp:cNvSpPr/>
      </dsp:nvSpPr>
      <dsp:spPr>
        <a:xfrm>
          <a:off x="0" y="2150478"/>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615F8-04CB-4052-A783-3EE2EA0AEED0}">
      <dsp:nvSpPr>
        <dsp:cNvPr id="0" name=""/>
        <dsp:cNvSpPr/>
      </dsp:nvSpPr>
      <dsp:spPr>
        <a:xfrm>
          <a:off x="0" y="2150478"/>
          <a:ext cx="11525459" cy="1074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Principal Investigator(s): </a:t>
          </a:r>
          <a:r>
            <a:rPr lang="en-US" sz="1400" b="0" kern="1200" dirty="0"/>
            <a:t>Prof. Carla Oliveira</a:t>
          </a:r>
        </a:p>
      </dsp:txBody>
      <dsp:txXfrm>
        <a:off x="0" y="2150478"/>
        <a:ext cx="11525459" cy="1074911"/>
      </dsp:txXfrm>
    </dsp:sp>
    <dsp:sp modelId="{439C1F39-35F1-4539-BE98-4DE9569A28FC}">
      <dsp:nvSpPr>
        <dsp:cNvPr id="0" name=""/>
        <dsp:cNvSpPr/>
      </dsp:nvSpPr>
      <dsp:spPr>
        <a:xfrm>
          <a:off x="0" y="3225389"/>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2A8E9B-CD82-49E0-9448-168E0C93795A}">
      <dsp:nvSpPr>
        <dsp:cNvPr id="0" name=""/>
        <dsp:cNvSpPr/>
      </dsp:nvSpPr>
      <dsp:spPr>
        <a:xfrm>
          <a:off x="0" y="3225389"/>
          <a:ext cx="11525459" cy="1074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Contact Email (optional): </a:t>
          </a:r>
          <a:r>
            <a:rPr lang="en-US" sz="1400" b="0" kern="1200" dirty="0"/>
            <a:t>carlaol@i3s.up.pt; jpelaezsolverd@outlook.com</a:t>
          </a:r>
        </a:p>
      </dsp:txBody>
      <dsp:txXfrm>
        <a:off x="0" y="3225389"/>
        <a:ext cx="11525459" cy="1074911"/>
      </dsp:txXfrm>
    </dsp:sp>
    <dsp:sp modelId="{0B2D61C4-EEAB-4BAC-BAF6-BACB5840FE93}">
      <dsp:nvSpPr>
        <dsp:cNvPr id="0" name=""/>
        <dsp:cNvSpPr/>
      </dsp:nvSpPr>
      <dsp:spPr>
        <a:xfrm>
          <a:off x="0" y="4300300"/>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74B4B0-0128-41D7-9BFD-AB847BCABE7F}">
      <dsp:nvSpPr>
        <dsp:cNvPr id="0" name=""/>
        <dsp:cNvSpPr/>
      </dsp:nvSpPr>
      <dsp:spPr>
        <a:xfrm>
          <a:off x="0" y="4300300"/>
          <a:ext cx="11525459" cy="1074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Background: </a:t>
          </a:r>
          <a:r>
            <a:rPr lang="en-US" sz="1400" b="0" i="1" kern="1200" dirty="0"/>
            <a:t>(Brief context or problem)</a:t>
          </a:r>
          <a:r>
            <a:rPr lang="en-US" sz="1400" kern="1200" dirty="0"/>
            <a:t> Different phenotypic presentations may occur at different frequencies in families carrying </a:t>
          </a:r>
          <a:r>
            <a:rPr lang="en-US" sz="1400" i="1" kern="1200" dirty="0"/>
            <a:t>CDH1</a:t>
          </a:r>
          <a:r>
            <a:rPr lang="en-US" sz="1400" kern="1200" dirty="0"/>
            <a:t> pathogenic or likely pathogenic variants, influenced by geographic origin, environmental exposures, and modifier genetic factors (Garcia-Pelaez et al., Lancet Oncology 2023); limited genotype-phenotype associations on </a:t>
          </a:r>
          <a:r>
            <a:rPr lang="en-US" sz="1400" i="1" kern="1200" dirty="0"/>
            <a:t>CDH1</a:t>
          </a:r>
          <a:r>
            <a:rPr lang="en-US" sz="1400" kern="1200" dirty="0"/>
            <a:t> germline variant carriers with scarce clinical information and restricted to a specific geographic region are currently available jeopardizing clinical criteria design and management of families</a:t>
          </a:r>
          <a:endParaRPr lang="en-US" sz="1400" b="0" i="1" kern="1200" dirty="0"/>
        </a:p>
      </dsp:txBody>
      <dsp:txXfrm>
        <a:off x="0" y="4300300"/>
        <a:ext cx="11525459" cy="10749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57DB9-8494-4E41-8D44-53747E22E7DE}">
      <dsp:nvSpPr>
        <dsp:cNvPr id="0" name=""/>
        <dsp:cNvSpPr/>
      </dsp:nvSpPr>
      <dsp:spPr>
        <a:xfrm>
          <a:off x="0" y="2624"/>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146EFB-83DF-43E0-BA6A-618D929E5A1E}">
      <dsp:nvSpPr>
        <dsp:cNvPr id="0" name=""/>
        <dsp:cNvSpPr/>
      </dsp:nvSpPr>
      <dsp:spPr>
        <a:xfrm>
          <a:off x="0" y="2624"/>
          <a:ext cx="11525459" cy="1790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Objective</a:t>
          </a:r>
          <a:r>
            <a:rPr lang="en-US" sz="1400" kern="1200" dirty="0"/>
            <a:t>: </a:t>
          </a:r>
          <a:r>
            <a:rPr lang="en-US" sz="1400" i="1" kern="1200" dirty="0"/>
            <a:t>(Aim or research question) Study the geographic-specific disease spectrum among CDH1 carriers to confer region and variant-specific management strategies for HDGC families through clinical guidelines improvement</a:t>
          </a:r>
          <a:endParaRPr lang="es-ES" sz="1400" i="1" kern="1200" dirty="0"/>
        </a:p>
        <a:p>
          <a:pPr marL="0" lvl="0" indent="0" algn="l" defTabSz="622300">
            <a:lnSpc>
              <a:spcPct val="90000"/>
            </a:lnSpc>
            <a:spcBef>
              <a:spcPct val="0"/>
            </a:spcBef>
            <a:spcAft>
              <a:spcPct val="35000"/>
            </a:spcAft>
            <a:buNone/>
          </a:pPr>
          <a:endParaRPr lang="en-US" sz="1400" b="1" i="1" kern="1200" dirty="0"/>
        </a:p>
      </dsp:txBody>
      <dsp:txXfrm>
        <a:off x="0" y="2624"/>
        <a:ext cx="11525459" cy="1790206"/>
      </dsp:txXfrm>
    </dsp:sp>
    <dsp:sp modelId="{30E50171-31D3-4C98-980F-70C1875CA57E}">
      <dsp:nvSpPr>
        <dsp:cNvPr id="0" name=""/>
        <dsp:cNvSpPr/>
      </dsp:nvSpPr>
      <dsp:spPr>
        <a:xfrm>
          <a:off x="0" y="1792830"/>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D60ED3-AA83-4A99-8D7A-DA073CF6674C}">
      <dsp:nvSpPr>
        <dsp:cNvPr id="0" name=""/>
        <dsp:cNvSpPr/>
      </dsp:nvSpPr>
      <dsp:spPr>
        <a:xfrm>
          <a:off x="0" y="1792830"/>
          <a:ext cx="11525459" cy="1790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Design</a:t>
          </a:r>
          <a:r>
            <a:rPr lang="en-US" sz="1400" kern="1200" dirty="0"/>
            <a:t>/</a:t>
          </a:r>
          <a:r>
            <a:rPr lang="en-US" sz="1400" b="1" kern="1200" dirty="0"/>
            <a:t>Methods</a:t>
          </a:r>
          <a:r>
            <a:rPr lang="en-US" sz="1400" kern="1200" dirty="0"/>
            <a:t>: </a:t>
          </a:r>
          <a:r>
            <a:rPr lang="en-US" sz="1400" i="0" kern="1200" dirty="0"/>
            <a:t>We will be collecting retrospective clinical data from families carrying pathogenic/Likely pathogenic (PV/LPV) </a:t>
          </a:r>
          <a:r>
            <a:rPr lang="en-US" sz="1400" i="1" kern="1200" dirty="0"/>
            <a:t>CDH1</a:t>
          </a:r>
          <a:r>
            <a:rPr lang="en-US" sz="1400" i="0" kern="1200" dirty="0"/>
            <a:t> germline variants</a:t>
          </a:r>
          <a:endParaRPr lang="en-US" sz="1400" b="1" i="0" kern="1200" dirty="0"/>
        </a:p>
      </dsp:txBody>
      <dsp:txXfrm>
        <a:off x="0" y="1792830"/>
        <a:ext cx="11525459" cy="1790206"/>
      </dsp:txXfrm>
    </dsp:sp>
    <dsp:sp modelId="{DFFA3ED1-B468-4821-8E24-E1B338CC8755}">
      <dsp:nvSpPr>
        <dsp:cNvPr id="0" name=""/>
        <dsp:cNvSpPr/>
      </dsp:nvSpPr>
      <dsp:spPr>
        <a:xfrm>
          <a:off x="0" y="3583037"/>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615F8-04CB-4052-A783-3EE2EA0AEED0}">
      <dsp:nvSpPr>
        <dsp:cNvPr id="0" name=""/>
        <dsp:cNvSpPr/>
      </dsp:nvSpPr>
      <dsp:spPr>
        <a:xfrm>
          <a:off x="0" y="3583037"/>
          <a:ext cx="11525459" cy="1790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Results</a:t>
          </a:r>
          <a:r>
            <a:rPr lang="en-US" sz="1400" kern="1200" dirty="0"/>
            <a:t>:</a:t>
          </a:r>
          <a:r>
            <a:rPr lang="en-US" sz="1400" i="1" kern="1200" dirty="0"/>
            <a:t> (Main findings)</a:t>
          </a:r>
        </a:p>
        <a:p>
          <a:pPr marL="0" lvl="0" indent="0" algn="l" defTabSz="622300">
            <a:lnSpc>
              <a:spcPct val="90000"/>
            </a:lnSpc>
            <a:spcBef>
              <a:spcPct val="0"/>
            </a:spcBef>
            <a:spcAft>
              <a:spcPct val="35000"/>
            </a:spcAft>
            <a:buNone/>
          </a:pPr>
          <a:r>
            <a:rPr lang="en-US" sz="1400" i="1" kern="1200" dirty="0"/>
            <a:t>-We have compiled detailed retrospective clinical information from 1033 CDH1-PV/LPV  carrier families worldwide presenting 4176 phenotypes, from 36 countries and 5 continents in a single database – the largest dataset ever of its sort</a:t>
          </a:r>
        </a:p>
        <a:p>
          <a:pPr marL="0" lvl="0" indent="0" algn="l" defTabSz="622300">
            <a:lnSpc>
              <a:spcPct val="90000"/>
            </a:lnSpc>
            <a:spcBef>
              <a:spcPct val="0"/>
            </a:spcBef>
            <a:spcAft>
              <a:spcPct val="35000"/>
            </a:spcAft>
            <a:buNone/>
          </a:pPr>
          <a:r>
            <a:rPr lang="en-US" sz="1400" i="1" kern="1200" dirty="0"/>
            <a:t>-We have already curated the molecular and ACMG classification for 327 CDH1 PV/LPV</a:t>
          </a:r>
        </a:p>
        <a:p>
          <a:pPr marL="0" lvl="0" indent="0" algn="l" defTabSz="622300">
            <a:lnSpc>
              <a:spcPct val="90000"/>
            </a:lnSpc>
            <a:spcBef>
              <a:spcPct val="0"/>
            </a:spcBef>
            <a:spcAft>
              <a:spcPct val="35000"/>
            </a:spcAft>
            <a:buNone/>
          </a:pPr>
          <a:endParaRPr lang="en-US" sz="1400" i="1" kern="1200" dirty="0"/>
        </a:p>
        <a:p>
          <a:pPr marL="0" lvl="0" indent="0" algn="l" defTabSz="622300">
            <a:lnSpc>
              <a:spcPct val="90000"/>
            </a:lnSpc>
            <a:spcBef>
              <a:spcPct val="0"/>
            </a:spcBef>
            <a:spcAft>
              <a:spcPct val="35000"/>
            </a:spcAft>
            <a:buNone/>
          </a:pPr>
          <a:r>
            <a:rPr lang="en-US" sz="1400" i="1" kern="1200" dirty="0"/>
            <a:t>	</a:t>
          </a:r>
        </a:p>
        <a:p>
          <a:pPr marL="0" lvl="0" indent="0" algn="l" defTabSz="622300">
            <a:lnSpc>
              <a:spcPct val="90000"/>
            </a:lnSpc>
            <a:spcBef>
              <a:spcPct val="0"/>
            </a:spcBef>
            <a:spcAft>
              <a:spcPct val="35000"/>
            </a:spcAft>
            <a:buNone/>
          </a:pPr>
          <a:r>
            <a:rPr lang="en-US" sz="1400" b="1" i="1" kern="1200" dirty="0"/>
            <a:t>	</a:t>
          </a:r>
        </a:p>
      </dsp:txBody>
      <dsp:txXfrm>
        <a:off x="0" y="3583037"/>
        <a:ext cx="11525459" cy="1790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9C1F39-35F1-4539-BE98-4DE9569A28FC}">
      <dsp:nvSpPr>
        <dsp:cNvPr id="0" name=""/>
        <dsp:cNvSpPr/>
      </dsp:nvSpPr>
      <dsp:spPr>
        <a:xfrm>
          <a:off x="0" y="0"/>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2A8E9B-CD82-49E0-9448-168E0C93795A}">
      <dsp:nvSpPr>
        <dsp:cNvPr id="0" name=""/>
        <dsp:cNvSpPr/>
      </dsp:nvSpPr>
      <dsp:spPr>
        <a:xfrm>
          <a:off x="0" y="0"/>
          <a:ext cx="11525459" cy="2687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Conclusion</a:t>
          </a:r>
          <a:r>
            <a:rPr lang="en-US" sz="1400" kern="1200" dirty="0"/>
            <a:t>: </a:t>
          </a:r>
          <a:r>
            <a:rPr lang="en-US" sz="1400" i="1" kern="1200" dirty="0"/>
            <a:t>(Key takeaway)</a:t>
          </a:r>
        </a:p>
        <a:p>
          <a:pPr marL="0" lvl="0" indent="0" algn="l" defTabSz="622300">
            <a:lnSpc>
              <a:spcPct val="90000"/>
            </a:lnSpc>
            <a:spcBef>
              <a:spcPct val="0"/>
            </a:spcBef>
            <a:spcAft>
              <a:spcPct val="35000"/>
            </a:spcAft>
            <a:buNone/>
          </a:pPr>
          <a:r>
            <a:rPr lang="en-US" sz="1400" i="1" kern="1200" dirty="0"/>
            <a:t>-This study highlights the critical importance of accurate clinical data collection to enable appropriate management tailored to geographic location and associated disease risks.
-A substantial proportion of families carrying PV/LPV present only breast cancer (BC) in their family history, particularly in the Americas; however, due to a bias towards gastric cancer (GC) in current clinical criteria, families presenting LBC-only in </a:t>
          </a:r>
          <a:r>
            <a:rPr lang="en-US" sz="1400" i="1" kern="1200"/>
            <a:t>family history often </a:t>
          </a:r>
          <a:r>
            <a:rPr lang="en-US" sz="1400" i="1" kern="1200" dirty="0"/>
            <a:t>do not meet these criteria.
-While Europe and North America are overrepresented, other regions, namely Africa, Asia, Latin America and Oceania, remain underrepresented.</a:t>
          </a:r>
        </a:p>
      </dsp:txBody>
      <dsp:txXfrm>
        <a:off x="0" y="0"/>
        <a:ext cx="11525459" cy="2687934"/>
      </dsp:txXfrm>
    </dsp:sp>
    <dsp:sp modelId="{0B2D61C4-EEAB-4BAC-BAF6-BACB5840FE93}">
      <dsp:nvSpPr>
        <dsp:cNvPr id="0" name=""/>
        <dsp:cNvSpPr/>
      </dsp:nvSpPr>
      <dsp:spPr>
        <a:xfrm>
          <a:off x="0" y="2687934"/>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74B4B0-0128-41D7-9BFD-AB847BCABE7F}">
      <dsp:nvSpPr>
        <dsp:cNvPr id="0" name=""/>
        <dsp:cNvSpPr/>
      </dsp:nvSpPr>
      <dsp:spPr>
        <a:xfrm>
          <a:off x="0" y="2687934"/>
          <a:ext cx="11525459" cy="2687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Significance</a:t>
          </a:r>
          <a:r>
            <a:rPr lang="en-US" sz="1400" kern="1200" dirty="0"/>
            <a:t>: (</a:t>
          </a:r>
          <a:r>
            <a:rPr lang="en-US" sz="1400" i="1" kern="1200" dirty="0"/>
            <a:t>Why it matters?)</a:t>
          </a:r>
        </a:p>
        <a:p>
          <a:pPr marL="0" lvl="0" indent="0" algn="l" defTabSz="622300">
            <a:lnSpc>
              <a:spcPct val="90000"/>
            </a:lnSpc>
            <a:spcBef>
              <a:spcPct val="0"/>
            </a:spcBef>
            <a:spcAft>
              <a:spcPct val="35000"/>
            </a:spcAft>
            <a:buNone/>
          </a:pPr>
          <a:r>
            <a:rPr lang="en-US" sz="1400" i="1" kern="1200" dirty="0"/>
            <a:t>The International Gastric Cancer Linkage Consortium (IGCLC) is currently updating its clinical guidelines and addressing several key uncertainties, including the refinement of clinical criteria for CDH1 testing; CDH1-associated predisposition to lobular breast cancer; phenotypic variability influenced by geographic origin; specificities in CDH1 variant-type related clinical phenotypes (including molecular classification and variant location); and optimization of timely clinical management for both gastric and breast cancer types.
Following our previous initiative lead by our group and performed under the umbrella of the European Reference Network on Genetic Tumor-Risk Syndromes (ERN-GENTURIS) which results are already published in The Lancet Oncology (Garcia-Pelaez et al., Lancet Oncology 2023), we already have a robust database built through internal communications and the systematic compilation of clinical data from 158 articles published since 1993. This resource will support the continued advancement of this challenging initiative and contribute to an improved and more personalized clinical management for CDH1 variant carriers.</a:t>
          </a:r>
        </a:p>
      </dsp:txBody>
      <dsp:txXfrm>
        <a:off x="0" y="2687934"/>
        <a:ext cx="11525459" cy="268793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B9E1E-2CEC-CD08-677F-BE7B95B394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C33675-E6F9-76D6-94D9-EDC6F870E2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088A1B-2274-A827-63C3-10D364B2F123}"/>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5" name="Footer Placeholder 4">
            <a:extLst>
              <a:ext uri="{FF2B5EF4-FFF2-40B4-BE49-F238E27FC236}">
                <a16:creationId xmlns:a16="http://schemas.microsoft.com/office/drawing/2014/main" id="{8F177344-83BA-E84B-A0E1-45830B3B5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4E5B04-010E-DFE4-29F6-DF7C23991272}"/>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3118714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1085B-C277-6109-E07F-A6DE27BD52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B1E445-CEA9-0AB3-DA84-19EBD838E8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526C10-CFB1-9BDD-58D8-FFA756F96E68}"/>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5" name="Footer Placeholder 4">
            <a:extLst>
              <a:ext uri="{FF2B5EF4-FFF2-40B4-BE49-F238E27FC236}">
                <a16:creationId xmlns:a16="http://schemas.microsoft.com/office/drawing/2014/main" id="{A821F6A8-9821-C826-6312-0A579F043F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5E328C-390B-9ED0-D722-89479B388453}"/>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2706140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AC6BD-9BD9-8F13-3DB6-FB4B0DB640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DF8E1E-D120-9557-86AD-301CC0D3B5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8696D6-364A-3BAE-9EC8-BC1EA33780EC}"/>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5" name="Footer Placeholder 4">
            <a:extLst>
              <a:ext uri="{FF2B5EF4-FFF2-40B4-BE49-F238E27FC236}">
                <a16:creationId xmlns:a16="http://schemas.microsoft.com/office/drawing/2014/main" id="{785F5D92-F323-6387-0556-C6C8157BC1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8A565A-E874-E8C0-E545-9A22EB849591}"/>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1364976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993D-E7C5-76FA-D38A-581D079B38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07EF7C-1FD8-A0C4-8583-881EC8AACE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0AB224-9AF6-51A3-7CD3-805D4DBB84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084B33-09BA-DB08-375C-58A84C2D606D}"/>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6" name="Footer Placeholder 5">
            <a:extLst>
              <a:ext uri="{FF2B5EF4-FFF2-40B4-BE49-F238E27FC236}">
                <a16:creationId xmlns:a16="http://schemas.microsoft.com/office/drawing/2014/main" id="{085509CD-C93C-D707-21DC-6935849E82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F71E1B-6E10-63EA-522C-B07BB6272B67}"/>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69746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C789-EFD2-E66D-3474-2F000AE58D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02355D-812D-9A5B-5703-8BB25BEC39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B9AD07-3A91-7A79-85F8-3E17E9AE05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35A8EB-A9AE-4B84-A12C-3C97FE0642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9CA584-3357-D422-D6CD-92E6C51995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400146-42FE-68A9-3E9B-CA21552B8A4D}"/>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8" name="Footer Placeholder 7">
            <a:extLst>
              <a:ext uri="{FF2B5EF4-FFF2-40B4-BE49-F238E27FC236}">
                <a16:creationId xmlns:a16="http://schemas.microsoft.com/office/drawing/2014/main" id="{2CB85681-865D-7778-6022-A04C8D0C06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46B8BC-1299-C32F-30AE-E95E24A095DA}"/>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3108980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899BE-A673-6A9A-04EB-495593830D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B186AD-36BA-816F-9913-DB508BC3F01A}"/>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4" name="Footer Placeholder 3">
            <a:extLst>
              <a:ext uri="{FF2B5EF4-FFF2-40B4-BE49-F238E27FC236}">
                <a16:creationId xmlns:a16="http://schemas.microsoft.com/office/drawing/2014/main" id="{E0585BB3-A72C-B331-4E39-E0BB777AA9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71E8BE-CBF3-2AA7-456A-1F87F227C381}"/>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4085860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33EF72-7101-7596-1427-58CDF22F2559}"/>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3" name="Footer Placeholder 2">
            <a:extLst>
              <a:ext uri="{FF2B5EF4-FFF2-40B4-BE49-F238E27FC236}">
                <a16:creationId xmlns:a16="http://schemas.microsoft.com/office/drawing/2014/main" id="{2DBC7244-F84D-70F0-DB7D-7E76F9B890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291136-1713-B9AD-8D3F-C0B3B3FD2BD8}"/>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829388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5135D-45D3-34D6-3AA4-FD6BFF60A0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33604D-A286-660D-746E-138D2B8D71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DF64E9-4254-68CB-789C-9A4CF78F1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33F995-C271-BEF7-BAC3-916D305F43EE}"/>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6" name="Footer Placeholder 5">
            <a:extLst>
              <a:ext uri="{FF2B5EF4-FFF2-40B4-BE49-F238E27FC236}">
                <a16:creationId xmlns:a16="http://schemas.microsoft.com/office/drawing/2014/main" id="{3F6268D1-11C1-5F75-63EB-4420475C91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C12571-265B-F9F2-E8FB-CE0D6D6761DD}"/>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3692471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22BA-C6D6-B53D-F2B1-F2D4FC1A2C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80AC5D-3002-985C-1A0F-0F16D2E494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60501A-B5E7-4FBE-F361-1D4E00D036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324671-3037-5EEE-0369-79CF0B021AE3}"/>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6" name="Footer Placeholder 5">
            <a:extLst>
              <a:ext uri="{FF2B5EF4-FFF2-40B4-BE49-F238E27FC236}">
                <a16:creationId xmlns:a16="http://schemas.microsoft.com/office/drawing/2014/main" id="{15B0F9D6-F260-4FCD-8244-7B56CBFDBF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CBCFE0-89EC-4F59-C61C-778112B7CC99}"/>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785593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6F4A-8441-1F6D-5575-4553AB166C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B3B463-66D4-7D90-E914-F2D36266E8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13D7A8-0ADA-25EC-A42F-44D0978688FF}"/>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5" name="Footer Placeholder 4">
            <a:extLst>
              <a:ext uri="{FF2B5EF4-FFF2-40B4-BE49-F238E27FC236}">
                <a16:creationId xmlns:a16="http://schemas.microsoft.com/office/drawing/2014/main" id="{FA9E0573-4BD6-7FDE-94FC-8CB0E5FC45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38B5E3-25B1-CCAD-9670-7B1DFED5AD30}"/>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2342556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FFCA55-EC79-CDDF-9020-86A338ED20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BDF0DE-90A5-2073-6788-DD3D5E8B95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2E5AD8-0A0E-5F7C-86F4-70D7C34F4310}"/>
              </a:ext>
            </a:extLst>
          </p:cNvPr>
          <p:cNvSpPr>
            <a:spLocks noGrp="1"/>
          </p:cNvSpPr>
          <p:nvPr>
            <p:ph type="dt" sz="half" idx="10"/>
          </p:nvPr>
        </p:nvSpPr>
        <p:spPr/>
        <p:txBody>
          <a:bodyPr/>
          <a:lstStyle/>
          <a:p>
            <a:fld id="{DF35D753-09EA-4ADA-8647-A7BCF2ADEB0B}" type="datetimeFigureOut">
              <a:rPr lang="en-US" smtClean="0"/>
              <a:t>2/15/2026</a:t>
            </a:fld>
            <a:endParaRPr lang="en-US"/>
          </a:p>
        </p:txBody>
      </p:sp>
      <p:sp>
        <p:nvSpPr>
          <p:cNvPr id="5" name="Footer Placeholder 4">
            <a:extLst>
              <a:ext uri="{FF2B5EF4-FFF2-40B4-BE49-F238E27FC236}">
                <a16:creationId xmlns:a16="http://schemas.microsoft.com/office/drawing/2014/main" id="{F3DA187F-F617-B70F-769D-A803110767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CEDC03-11C1-FC0B-A473-830E87E7ECBE}"/>
              </a:ext>
            </a:extLst>
          </p:cNvPr>
          <p:cNvSpPr>
            <a:spLocks noGrp="1"/>
          </p:cNvSpPr>
          <p:nvPr>
            <p:ph type="sldNum" sz="quarter" idx="12"/>
          </p:nvPr>
        </p:nvSpPr>
        <p:spPr/>
        <p:txBody>
          <a:bodyPr/>
          <a:lstStyle/>
          <a:p>
            <a:fld id="{81AAD39B-DFF5-4270-AE8F-18A6F2EDBEEE}" type="slidenum">
              <a:rPr lang="en-US" smtClean="0"/>
              <a:t>‹#›</a:t>
            </a:fld>
            <a:endParaRPr lang="en-US"/>
          </a:p>
        </p:txBody>
      </p:sp>
    </p:spTree>
    <p:extLst>
      <p:ext uri="{BB962C8B-B14F-4D97-AF65-F5344CB8AC3E}">
        <p14:creationId xmlns:p14="http://schemas.microsoft.com/office/powerpoint/2010/main" val="1723626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015CBE-E5DB-9EE5-8862-02C48E41F4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D0B9B6-0506-08DF-765E-3B17E38D5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A0531-B417-CBF7-8E1A-CF6840495E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F35D753-09EA-4ADA-8647-A7BCF2ADEB0B}" type="datetimeFigureOut">
              <a:rPr lang="en-US" smtClean="0"/>
              <a:t>2/15/2026</a:t>
            </a:fld>
            <a:endParaRPr lang="en-US"/>
          </a:p>
        </p:txBody>
      </p:sp>
      <p:sp>
        <p:nvSpPr>
          <p:cNvPr id="5" name="Footer Placeholder 4">
            <a:extLst>
              <a:ext uri="{FF2B5EF4-FFF2-40B4-BE49-F238E27FC236}">
                <a16:creationId xmlns:a16="http://schemas.microsoft.com/office/drawing/2014/main" id="{44E6C2CE-51A9-EE60-0C25-2232A4C395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774F54C-66F8-44DF-DF82-2B6892FBEA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AAD39B-DFF5-4270-AE8F-18A6F2EDBEEE}" type="slidenum">
              <a:rPr lang="en-US" smtClean="0"/>
              <a:t>‹#›</a:t>
            </a:fld>
            <a:endParaRPr lang="en-US"/>
          </a:p>
        </p:txBody>
      </p:sp>
    </p:spTree>
    <p:extLst>
      <p:ext uri="{BB962C8B-B14F-4D97-AF65-F5344CB8AC3E}">
        <p14:creationId xmlns:p14="http://schemas.microsoft.com/office/powerpoint/2010/main" val="3720789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em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extBox 8">
            <a:extLst>
              <a:ext uri="{FF2B5EF4-FFF2-40B4-BE49-F238E27FC236}">
                <a16:creationId xmlns:a16="http://schemas.microsoft.com/office/drawing/2014/main" id="{D61EC93A-AEBE-770F-DA3D-5C3788046602}"/>
              </a:ext>
            </a:extLst>
          </p:cNvPr>
          <p:cNvSpPr txBox="1"/>
          <p:nvPr/>
        </p:nvSpPr>
        <p:spPr>
          <a:xfrm>
            <a:off x="242910" y="1598246"/>
            <a:ext cx="4626709" cy="5122985"/>
          </a:xfrm>
          <a:prstGeom prst="rect">
            <a:avLst/>
          </a:prstGeom>
        </p:spPr>
        <p:txBody>
          <a:bodyPr vert="horz" lIns="91440" tIns="45720" rIns="91440" bIns="45720" rtlCol="0" anchor="t">
            <a:normAutofit/>
          </a:bodyPr>
          <a:lstStyle/>
          <a:p>
            <a:pPr algn="r">
              <a:lnSpc>
                <a:spcPct val="90000"/>
              </a:lnSpc>
              <a:spcBef>
                <a:spcPct val="0"/>
              </a:spcBef>
              <a:spcAft>
                <a:spcPts val="600"/>
              </a:spcAft>
            </a:pPr>
            <a:r>
              <a:rPr lang="en-US" sz="8000" kern="1200" dirty="0">
                <a:solidFill>
                  <a:srgbClr val="FFFFFF"/>
                </a:solidFill>
                <a:latin typeface="+mj-lt"/>
                <a:ea typeface="+mj-ea"/>
                <a:cs typeface="+mj-cs"/>
              </a:rPr>
              <a:t>Collab@</a:t>
            </a:r>
          </a:p>
          <a:p>
            <a:pPr algn="r">
              <a:lnSpc>
                <a:spcPct val="90000"/>
              </a:lnSpc>
              <a:spcBef>
                <a:spcPct val="0"/>
              </a:spcBef>
              <a:spcAft>
                <a:spcPts val="600"/>
              </a:spcAft>
            </a:pPr>
            <a:r>
              <a:rPr lang="en-US" sz="8000" kern="1200" dirty="0">
                <a:solidFill>
                  <a:srgbClr val="FFFFFF"/>
                </a:solidFill>
                <a:latin typeface="+mj-lt"/>
                <a:ea typeface="+mj-ea"/>
                <a:cs typeface="+mj-cs"/>
              </a:rPr>
              <a:t>InSiGHT  </a:t>
            </a:r>
          </a:p>
        </p:txBody>
      </p:sp>
      <p:cxnSp>
        <p:nvCxnSpPr>
          <p:cNvPr id="36" name="Straight Connector 3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406BB45-AC91-2490-30FC-07713E6741A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87262" y="0"/>
            <a:ext cx="1662880" cy="1108587"/>
          </a:xfrm>
          <a:prstGeom prst="rect">
            <a:avLst/>
          </a:prstGeom>
        </p:spPr>
      </p:pic>
    </p:spTree>
    <p:extLst>
      <p:ext uri="{BB962C8B-B14F-4D97-AF65-F5344CB8AC3E}">
        <p14:creationId xmlns:p14="http://schemas.microsoft.com/office/powerpoint/2010/main" val="682001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A9A9-9852-74AC-E84A-073F8A2CD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586D96-A0CA-9F3E-FE3B-6E41C2BBEB39}"/>
              </a:ext>
            </a:extLst>
          </p:cNvPr>
          <p:cNvSpPr>
            <a:spLocks noGrp="1"/>
          </p:cNvSpPr>
          <p:nvPr>
            <p:ph type="title"/>
          </p:nvPr>
        </p:nvSpPr>
        <p:spPr>
          <a:xfrm>
            <a:off x="205154" y="151546"/>
            <a:ext cx="10515600" cy="893484"/>
          </a:xfrm>
        </p:spPr>
        <p:txBody>
          <a:bodyPr/>
          <a:lstStyle/>
          <a:p>
            <a:r>
              <a:rPr lang="en-US" dirty="0"/>
              <a:t>Study overview</a:t>
            </a:r>
          </a:p>
        </p:txBody>
      </p:sp>
      <p:graphicFrame>
        <p:nvGraphicFramePr>
          <p:cNvPr id="5" name="Content Placeholder 2">
            <a:extLst>
              <a:ext uri="{FF2B5EF4-FFF2-40B4-BE49-F238E27FC236}">
                <a16:creationId xmlns:a16="http://schemas.microsoft.com/office/drawing/2014/main" id="{ADD9CE32-CAA8-C0BC-E2F4-62E6D8C5EB67}"/>
              </a:ext>
            </a:extLst>
          </p:cNvPr>
          <p:cNvGraphicFramePr>
            <a:graphicFrameLocks noGrp="1"/>
          </p:cNvGraphicFramePr>
          <p:nvPr>
            <p:ph idx="1"/>
            <p:extLst>
              <p:ext uri="{D42A27DB-BD31-4B8C-83A1-F6EECF244321}">
                <p14:modId xmlns:p14="http://schemas.microsoft.com/office/powerpoint/2010/main" val="426294534"/>
              </p:ext>
            </p:extLst>
          </p:nvPr>
        </p:nvGraphicFramePr>
        <p:xfrm>
          <a:off x="281353" y="1225900"/>
          <a:ext cx="11525459" cy="5375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7958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BE6E3-692A-7B15-417A-4CE57ACD0E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9984A-7709-DBFA-4275-5AB2FD472215}"/>
              </a:ext>
            </a:extLst>
          </p:cNvPr>
          <p:cNvSpPr>
            <a:spLocks noGrp="1"/>
          </p:cNvSpPr>
          <p:nvPr>
            <p:ph type="title"/>
          </p:nvPr>
        </p:nvSpPr>
        <p:spPr>
          <a:xfrm>
            <a:off x="205154" y="151546"/>
            <a:ext cx="10515600" cy="893484"/>
          </a:xfrm>
        </p:spPr>
        <p:txBody>
          <a:bodyPr/>
          <a:lstStyle/>
          <a:p>
            <a:r>
              <a:rPr lang="en-US" dirty="0"/>
              <a:t>Study overview</a:t>
            </a:r>
          </a:p>
        </p:txBody>
      </p:sp>
      <p:graphicFrame>
        <p:nvGraphicFramePr>
          <p:cNvPr id="5" name="Content Placeholder 2">
            <a:extLst>
              <a:ext uri="{FF2B5EF4-FFF2-40B4-BE49-F238E27FC236}">
                <a16:creationId xmlns:a16="http://schemas.microsoft.com/office/drawing/2014/main" id="{4ED6625B-5309-47DD-038F-E629C17FBA50}"/>
              </a:ext>
            </a:extLst>
          </p:cNvPr>
          <p:cNvGraphicFramePr>
            <a:graphicFrameLocks noGrp="1"/>
          </p:cNvGraphicFramePr>
          <p:nvPr>
            <p:ph idx="1"/>
            <p:extLst>
              <p:ext uri="{D42A27DB-BD31-4B8C-83A1-F6EECF244321}">
                <p14:modId xmlns:p14="http://schemas.microsoft.com/office/powerpoint/2010/main" val="1915778744"/>
              </p:ext>
            </p:extLst>
          </p:nvPr>
        </p:nvGraphicFramePr>
        <p:xfrm>
          <a:off x="281353" y="1225900"/>
          <a:ext cx="11525459" cy="5375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24E332F-9519-DBFE-6302-9DDC631863C3}"/>
              </a:ext>
            </a:extLst>
          </p:cNvPr>
          <p:cNvPicPr>
            <a:picLocks noChangeAspect="1"/>
          </p:cNvPicPr>
          <p:nvPr/>
        </p:nvPicPr>
        <p:blipFill>
          <a:blip r:embed="rId7"/>
          <a:srcRect b="11365"/>
          <a:stretch>
            <a:fillRect/>
          </a:stretch>
        </p:blipFill>
        <p:spPr>
          <a:xfrm>
            <a:off x="2852058" y="3287486"/>
            <a:ext cx="5911269" cy="1418406"/>
          </a:xfrm>
          <a:prstGeom prst="rect">
            <a:avLst/>
          </a:prstGeom>
        </p:spPr>
      </p:pic>
    </p:spTree>
    <p:extLst>
      <p:ext uri="{BB962C8B-B14F-4D97-AF65-F5344CB8AC3E}">
        <p14:creationId xmlns:p14="http://schemas.microsoft.com/office/powerpoint/2010/main" val="2241068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48A13-728E-5B90-8680-50E99A64B0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3E6806-EF76-0974-1F73-8DC3494DF409}"/>
              </a:ext>
            </a:extLst>
          </p:cNvPr>
          <p:cNvSpPr>
            <a:spLocks noGrp="1"/>
          </p:cNvSpPr>
          <p:nvPr>
            <p:ph type="title"/>
          </p:nvPr>
        </p:nvSpPr>
        <p:spPr>
          <a:xfrm>
            <a:off x="205154" y="151546"/>
            <a:ext cx="10515600" cy="893484"/>
          </a:xfrm>
        </p:spPr>
        <p:txBody>
          <a:bodyPr/>
          <a:lstStyle/>
          <a:p>
            <a:r>
              <a:rPr lang="en-US" dirty="0"/>
              <a:t>Study overview</a:t>
            </a:r>
          </a:p>
        </p:txBody>
      </p:sp>
      <p:graphicFrame>
        <p:nvGraphicFramePr>
          <p:cNvPr id="5" name="Content Placeholder 2">
            <a:extLst>
              <a:ext uri="{FF2B5EF4-FFF2-40B4-BE49-F238E27FC236}">
                <a16:creationId xmlns:a16="http://schemas.microsoft.com/office/drawing/2014/main" id="{620DC1BC-73AC-71C6-0C1E-D47B83667C3F}"/>
              </a:ext>
            </a:extLst>
          </p:cNvPr>
          <p:cNvGraphicFramePr>
            <a:graphicFrameLocks noGrp="1"/>
          </p:cNvGraphicFramePr>
          <p:nvPr>
            <p:ph idx="1"/>
            <p:extLst>
              <p:ext uri="{D42A27DB-BD31-4B8C-83A1-F6EECF244321}">
                <p14:modId xmlns:p14="http://schemas.microsoft.com/office/powerpoint/2010/main" val="962401971"/>
              </p:ext>
            </p:extLst>
          </p:nvPr>
        </p:nvGraphicFramePr>
        <p:xfrm>
          <a:off x="281353" y="1225900"/>
          <a:ext cx="11525459" cy="5375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3925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2ADDEB-3A08-5C8B-1641-733CF0461F44}"/>
              </a:ext>
            </a:extLst>
          </p:cNvPr>
          <p:cNvPicPr>
            <a:picLocks noChangeAspect="1"/>
          </p:cNvPicPr>
          <p:nvPr/>
        </p:nvPicPr>
        <p:blipFill>
          <a:blip r:embed="rId2"/>
          <a:srcRect l="4103" t="3492" r="11804" b="10476"/>
          <a:stretch>
            <a:fillRect/>
          </a:stretch>
        </p:blipFill>
        <p:spPr>
          <a:xfrm>
            <a:off x="1927634" y="670448"/>
            <a:ext cx="8336731" cy="5517103"/>
          </a:xfrm>
          <a:prstGeom prst="rect">
            <a:avLst/>
          </a:prstGeom>
        </p:spPr>
      </p:pic>
    </p:spTree>
    <p:extLst>
      <p:ext uri="{BB962C8B-B14F-4D97-AF65-F5344CB8AC3E}">
        <p14:creationId xmlns:p14="http://schemas.microsoft.com/office/powerpoint/2010/main" val="26326552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144</TotalTime>
  <Words>561</Words>
  <Application>Microsoft Office PowerPoint</Application>
  <PresentationFormat>Widescreen</PresentationFormat>
  <Paragraphs>22</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PowerPoint Presentation</vt:lpstr>
      <vt:lpstr>Study overview</vt:lpstr>
      <vt:lpstr>Study overview</vt:lpstr>
      <vt:lpstr>Study overview</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Rumy Markova</dc:creator>
  <cp:lastModifiedBy>José García Pelaez</cp:lastModifiedBy>
  <cp:revision>4</cp:revision>
  <dcterms:created xsi:type="dcterms:W3CDTF">2026-02-06T14:27:50Z</dcterms:created>
  <dcterms:modified xsi:type="dcterms:W3CDTF">2026-02-16T00:24:01Z</dcterms:modified>
</cp:coreProperties>
</file>